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9"/>
  </p:notesMasterIdLst>
  <p:sldIdLst>
    <p:sldId id="256" r:id="rId2"/>
    <p:sldId id="283" r:id="rId3"/>
    <p:sldId id="284" r:id="rId4"/>
    <p:sldId id="259" r:id="rId5"/>
    <p:sldId id="260" r:id="rId6"/>
    <p:sldId id="261" r:id="rId7"/>
    <p:sldId id="282"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Lst>
  <p:sldSz cx="10080625" cy="5670550"/>
  <p:notesSz cx="7772400" cy="100584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2" roundtripDataSignature="AMtx7mjIB7nwUcIMwbQ8wDwb0ppAnbJSE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400DD7F-83C7-49B4-AA53-AAB7743EBBF6}">
  <a:tblStyle styleId="{6400DD7F-83C7-49B4-AA53-AAB7743EBBF6}" styleName="Table_0">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12700" cap="flat" cmpd="sng">
              <a:solidFill>
                <a:schemeClr val="accent3"/>
              </a:solidFill>
              <a:prstDash val="solid"/>
              <a:round/>
              <a:headEnd type="none" w="sm" len="sm"/>
              <a:tailEnd type="none" w="sm" len="sm"/>
            </a:ln>
          </a:top>
          <a:bottom>
            <a:ln w="12700" cap="flat" cmpd="sng">
              <a:solidFill>
                <a:schemeClr val="accent3"/>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fill>
          <a:solidFill>
            <a:schemeClr val="accent3">
              <a:alpha val="20000"/>
            </a:schemeClr>
          </a:solidFill>
        </a:fill>
      </a:tcStyle>
    </a:band1H>
    <a:band2H>
      <a:tcTxStyle/>
      <a:tcStyle>
        <a:tcBdr/>
      </a:tcStyle>
    </a:band2H>
    <a:band1V>
      <a:tcTxStyle/>
      <a:tcStyle>
        <a:tcBdr/>
        <a:fill>
          <a:solidFill>
            <a:schemeClr val="accent3">
              <a:alpha val="20000"/>
            </a:schemeClr>
          </a:solidFill>
        </a:fill>
      </a:tcStyle>
    </a:band1V>
    <a:band2V>
      <a:tcTxStyle/>
      <a:tcStyle>
        <a:tcBdr/>
      </a:tcStyle>
    </a:band2V>
    <a:lastCol>
      <a:tcTxStyle b="on" i="off"/>
      <a:tcStyle>
        <a:tcBdr/>
      </a:tcStyle>
    </a:lastCol>
    <a:firstCol>
      <a:tcTxStyle b="on" i="off"/>
      <a:tcStyle>
        <a:tcBdr/>
      </a:tcStyle>
    </a:firstCol>
    <a:lastRow>
      <a:tcTxStyle b="on" i="off"/>
      <a:tcStyle>
        <a:tcBdr>
          <a:top>
            <a:ln w="12700" cap="flat" cmpd="sng">
              <a:solidFill>
                <a:schemeClr val="accent3"/>
              </a:solidFill>
              <a:prstDash val="solid"/>
              <a:round/>
              <a:headEnd type="none" w="sm" len="sm"/>
              <a:tailEnd type="none" w="sm" len="sm"/>
            </a:ln>
          </a:top>
        </a:tcBdr>
        <a:fill>
          <a:solidFill>
            <a:srgbClr val="FFFFFF">
              <a:alpha val="0"/>
            </a:srgbClr>
          </a:solidFill>
        </a:fill>
      </a:tcStyle>
    </a:lastRow>
    <a:seCell>
      <a:tcTxStyle/>
      <a:tcStyle>
        <a:tcBdr/>
      </a:tcStyle>
    </a:seCell>
    <a:swCell>
      <a:tcTxStyle/>
      <a:tcStyle>
        <a:tcBdr/>
      </a:tcStyle>
    </a:swCell>
    <a:firstRow>
      <a:tcTxStyle b="on" i="off"/>
      <a:tcStyle>
        <a:tcBdr>
          <a:bottom>
            <a:ln w="12700" cap="flat" cmpd="sng">
              <a:solidFill>
                <a:schemeClr val="accent3"/>
              </a:solidFill>
              <a:prstDash val="solid"/>
              <a:round/>
              <a:headEnd type="none" w="sm" len="sm"/>
              <a:tailEnd type="none" w="sm" len="sm"/>
            </a:ln>
          </a:bottom>
        </a:tcBdr>
        <a:fill>
          <a:solidFill>
            <a:srgbClr val="FFFFFF">
              <a:alpha val="0"/>
            </a:srgbClr>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5406" autoAdjust="0"/>
  </p:normalViewPr>
  <p:slideViewPr>
    <p:cSldViewPr snapToGrid="0">
      <p:cViewPr varScale="1">
        <p:scale>
          <a:sx n="37" d="100"/>
          <a:sy n="37" d="100"/>
        </p:scale>
        <p:origin x="55" y="907"/>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customschemas.google.com/relationships/presentationmetadata" Target="meta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368675" cy="5048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4402138" y="0"/>
            <a:ext cx="3368675" cy="504825"/>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9553575"/>
            <a:ext cx="3368675" cy="504825"/>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‹N›</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
        <p:cNvGrpSpPr/>
        <p:nvPr/>
      </p:nvGrpSpPr>
      <p:grpSpPr>
        <a:xfrm>
          <a:off x="0" y="0"/>
          <a:ext cx="0" cy="0"/>
          <a:chOff x="0" y="0"/>
          <a:chExt cx="0" cy="0"/>
        </a:xfrm>
      </p:grpSpPr>
      <p:sp>
        <p:nvSpPr>
          <p:cNvPr id="28" name="Google Shape;28;p1: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 name="Google Shape;29;p1: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Arial"/>
              <a:buNone/>
            </a:pPr>
            <a:endParaRPr b="0" dirty="0"/>
          </a:p>
        </p:txBody>
      </p:sp>
      <p:sp>
        <p:nvSpPr>
          <p:cNvPr id="30" name="Google Shape;30;p1: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9: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3" name="Google Shape;143;p9: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Veamos cuatro hormonas clave: La grelina, que estimula el hambre y aumenta cuando el estómago está vacío. La leptina, producida por las células grasas, señala la saciedad. La insulina, procedente del páncreas, regula el azúcar en sangre y contribuye a la saciedad a largo plazo. Y la CCK, liberada en el intestino, </a:t>
            </a:r>
            <a:r>
              <a:rPr lang="en-US" b="1" dirty="0"/>
              <a:t>indica al cerebro que se está lleno. En las disfunciones eréctiles, el cerebro suele distorsionar o ignorar estas señales.</a:t>
            </a:r>
            <a:endParaRPr b="1" dirty="0"/>
          </a:p>
        </p:txBody>
      </p:sp>
      <p:sp>
        <p:nvSpPr>
          <p:cNvPr id="144" name="Google Shape;144;p9: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10</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10: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p10: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El cuerpo envía constantemente señales al cerebro desde el intestino, el tejido adiposo y los músculos. El cerebro procesa estos mensajes y decide si comer, descansar o moverse. En los trastornos alimentarios, esta comunicación se interrumpe. El cuerpo dice "me muero de hambre", pero el cerebro, por razones psicológicas o biológicas, no responde adecuadamente.</a:t>
            </a:r>
            <a:endParaRPr/>
          </a:p>
        </p:txBody>
      </p:sp>
      <p:sp>
        <p:nvSpPr>
          <p:cNvPr id="156" name="Google Shape;156;p10: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11</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p11: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2" name="Google Shape;172;p11: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Arial"/>
              <a:buNone/>
            </a:pPr>
            <a:r>
              <a:rPr lang="en-US" i="0" dirty="0"/>
              <a:t>Más allá de las hormonas del hambre, </a:t>
            </a:r>
            <a:r>
              <a:rPr lang="en-US" b="1" i="0" dirty="0"/>
              <a:t>los neurotransmisores </a:t>
            </a:r>
            <a:r>
              <a:rPr lang="en-US" i="0" dirty="0"/>
              <a:t>también desempeñan un papel crucial en el comportamiento alimentario. Los tres principales son la serotonina, la dopamina y el cortisol.</a:t>
            </a:r>
            <a:endParaRPr dirty="0"/>
          </a:p>
          <a:p>
            <a:pPr marL="0" lvl="0" indent="-76200" algn="l" rtl="0">
              <a:spcBef>
                <a:spcPts val="0"/>
              </a:spcBef>
              <a:spcAft>
                <a:spcPts val="0"/>
              </a:spcAft>
              <a:buClr>
                <a:schemeClr val="dk1"/>
              </a:buClr>
              <a:buSzPts val="1200"/>
              <a:buFont typeface="Arial"/>
              <a:buChar char="•"/>
            </a:pPr>
            <a:r>
              <a:rPr lang="en-US" b="1" i="0" dirty="0"/>
              <a:t>La serotonina </a:t>
            </a:r>
            <a:r>
              <a:rPr lang="en-US" i="0" dirty="0"/>
              <a:t>ayuda a regular el estado de ánimo y la saciedad. En la anorexia, observamos </a:t>
            </a:r>
            <a:r>
              <a:rPr lang="en-US" b="1" i="0" dirty="0"/>
              <a:t>niveles elevados de serotonina</a:t>
            </a:r>
            <a:r>
              <a:rPr lang="en-US" i="0" dirty="0"/>
              <a:t>, lo que puede contribuir a la ansiedad y al excesivo autocontrol en torno a la comida.</a:t>
            </a:r>
            <a:endParaRPr dirty="0"/>
          </a:p>
          <a:p>
            <a:pPr marL="0" lvl="0" indent="-76200" algn="l" rtl="0">
              <a:spcBef>
                <a:spcPts val="0"/>
              </a:spcBef>
              <a:spcAft>
                <a:spcPts val="0"/>
              </a:spcAft>
              <a:buClr>
                <a:schemeClr val="dk1"/>
              </a:buClr>
              <a:buSzPts val="1200"/>
              <a:buFont typeface="Arial"/>
              <a:buChar char="•"/>
            </a:pPr>
            <a:r>
              <a:rPr lang="en-US" b="1" i="0" dirty="0"/>
              <a:t>La dopamina </a:t>
            </a:r>
            <a:r>
              <a:rPr lang="en-US" i="0" dirty="0"/>
              <a:t>está relacionada con el </a:t>
            </a:r>
            <a:r>
              <a:rPr lang="en-US" b="1" i="0" dirty="0"/>
              <a:t>sistema de recompensa </a:t>
            </a:r>
            <a:r>
              <a:rPr lang="en-US" i="0" dirty="0"/>
              <a:t>del cerebro. En el trastorno por atracón, suele haber </a:t>
            </a:r>
            <a:r>
              <a:rPr lang="en-US" b="1" i="0" dirty="0"/>
              <a:t>un aumento de la actividad de la dopamina</a:t>
            </a:r>
            <a:r>
              <a:rPr lang="en-US" i="0" dirty="0"/>
              <a:t>, que puede hacer que los alimentos hipercalóricos parezcan más gratificantes, lo que lleva a comer en exceso de forma compulsiva.</a:t>
            </a:r>
            <a:endParaRPr dirty="0"/>
          </a:p>
          <a:p>
            <a:pPr marL="0" lvl="0" indent="-76200" algn="l" rtl="0">
              <a:spcBef>
                <a:spcPts val="0"/>
              </a:spcBef>
              <a:spcAft>
                <a:spcPts val="0"/>
              </a:spcAft>
              <a:buClr>
                <a:schemeClr val="dk1"/>
              </a:buClr>
              <a:buSzPts val="1200"/>
              <a:buFont typeface="Arial"/>
              <a:buChar char="•"/>
            </a:pPr>
            <a:r>
              <a:rPr lang="en-US" b="1" i="0" dirty="0"/>
              <a:t>El cortisol</a:t>
            </a:r>
            <a:r>
              <a:rPr lang="en-US" i="0" dirty="0"/>
              <a:t>, la hormona del estrés, suele estar elevado en los trastornos alimentarios. El estrés crónico puede alterar la regulación del apetito, aumentar los antojos de alimentos muy energéticos y contribuir a la alimentación emocional.</a:t>
            </a:r>
            <a:endParaRPr dirty="0"/>
          </a:p>
          <a:p>
            <a:pPr marL="0" lvl="0" indent="0" algn="l" rtl="0">
              <a:spcBef>
                <a:spcPts val="0"/>
              </a:spcBef>
              <a:spcAft>
                <a:spcPts val="0"/>
              </a:spcAft>
              <a:buNone/>
            </a:pPr>
            <a:r>
              <a:rPr lang="en-US" i="0" dirty="0"/>
              <a:t>Estas alteraciones ayudan a explicar por qué las personas con trastornos alimentarios suelen experimentar respuestas emocionales extremas ante la comida. Más adelante examinaremos cómo afectan estos trastornos a las hormonas y al metabolismo.</a:t>
            </a:r>
            <a:endParaRPr dirty="0"/>
          </a:p>
          <a:p>
            <a:pPr marL="0" lvl="0" indent="0" algn="l" rtl="0">
              <a:spcBef>
                <a:spcPts val="0"/>
              </a:spcBef>
              <a:spcAft>
                <a:spcPts val="0"/>
              </a:spcAft>
              <a:buNone/>
            </a:pPr>
            <a:endParaRPr dirty="0"/>
          </a:p>
        </p:txBody>
      </p:sp>
      <p:sp>
        <p:nvSpPr>
          <p:cNvPr id="173" name="Google Shape;173;p11: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12</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12: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9" name="Google Shape;189;p12: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La comida no es sólo combustible, también es fuente de placer. La dopamina es el neurotransmisor clave del circuito de recompensa. En trastornos como los atracones, este sistema está sobreactivado. Las personas pueden comer compulsivamente, no porque tengan hambre, sino porque su cerebro busca placer o alivio. Y en los TCA restrictivos, el placer suele sustituirse por ansiedad o culpa.</a:t>
            </a:r>
            <a:endParaRPr/>
          </a:p>
        </p:txBody>
      </p:sp>
      <p:sp>
        <p:nvSpPr>
          <p:cNvPr id="190" name="Google Shape;190;p12: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13</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13: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2" name="Google Shape;202;p13: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Arial"/>
              <a:buNone/>
            </a:pPr>
            <a:r>
              <a:rPr lang="en-US" i="0" dirty="0"/>
              <a:t>Si no se tratan, los trastornos alimentarios pueden provocar </a:t>
            </a:r>
            <a:r>
              <a:rPr lang="en-US" b="1" i="0" dirty="0"/>
              <a:t>daños </a:t>
            </a:r>
            <a:r>
              <a:rPr lang="en-US" i="0" dirty="0"/>
              <a:t>graves y a veces </a:t>
            </a:r>
            <a:r>
              <a:rPr lang="en-US" b="1" i="0" dirty="0"/>
              <a:t>irreversibles </a:t>
            </a:r>
            <a:r>
              <a:rPr lang="en-US" i="0" dirty="0"/>
              <a:t>en múltiples sistemas orgánicos:</a:t>
            </a:r>
            <a:endParaRPr dirty="0"/>
          </a:p>
          <a:p>
            <a:pPr marL="0" lvl="0" indent="-76200" algn="l" rtl="0">
              <a:spcBef>
                <a:spcPts val="0"/>
              </a:spcBef>
              <a:spcAft>
                <a:spcPts val="0"/>
              </a:spcAft>
              <a:buClr>
                <a:schemeClr val="dk1"/>
              </a:buClr>
              <a:buSzPts val="1200"/>
              <a:buFont typeface="Arial"/>
              <a:buChar char="•"/>
            </a:pPr>
            <a:r>
              <a:rPr lang="en-US" b="1" i="0" dirty="0"/>
              <a:t>El sistema cardiovascular </a:t>
            </a:r>
            <a:r>
              <a:rPr lang="en-US" i="0" dirty="0"/>
              <a:t>se resiente debido a la </a:t>
            </a:r>
            <a:r>
              <a:rPr lang="en-US" b="1" i="0" dirty="0"/>
              <a:t>bradicardia (frecuencia cardiaca lenta), la hipotensión (presión arterial baja) y las arritmias</a:t>
            </a:r>
            <a:r>
              <a:rPr lang="en-US" i="0" dirty="0"/>
              <a:t>, sobre todo en la anorexia debida a la malnutrición.</a:t>
            </a:r>
            <a:endParaRPr dirty="0"/>
          </a:p>
          <a:p>
            <a:pPr marL="0" lvl="0" indent="-76200" algn="l" rtl="0">
              <a:spcBef>
                <a:spcPts val="0"/>
              </a:spcBef>
              <a:spcAft>
                <a:spcPts val="0"/>
              </a:spcAft>
              <a:buClr>
                <a:schemeClr val="dk1"/>
              </a:buClr>
              <a:buSzPts val="1200"/>
              <a:buFont typeface="Arial"/>
              <a:buChar char="•"/>
            </a:pPr>
            <a:r>
              <a:rPr lang="en-US" b="1" i="0" dirty="0"/>
              <a:t>El sistema gastrointestinal </a:t>
            </a:r>
            <a:r>
              <a:rPr lang="en-US" i="0" dirty="0"/>
              <a:t>se ve afectado por la </a:t>
            </a:r>
            <a:r>
              <a:rPr lang="en-US" b="1" i="0" dirty="0"/>
              <a:t>gastroparesia </a:t>
            </a:r>
            <a:r>
              <a:rPr lang="en-US" i="0" dirty="0"/>
              <a:t>(retraso en el vaciado del estómago), lo que provoca hinchazón y problemas digestivos. Los cambios en la microbiota intestinal también pueden contribuir a las continuas dificultades para comer.</a:t>
            </a:r>
            <a:endParaRPr dirty="0"/>
          </a:p>
          <a:p>
            <a:pPr marL="0" lvl="0" indent="-76200" algn="l" rtl="0">
              <a:spcBef>
                <a:spcPts val="0"/>
              </a:spcBef>
              <a:spcAft>
                <a:spcPts val="0"/>
              </a:spcAft>
              <a:buClr>
                <a:schemeClr val="dk1"/>
              </a:buClr>
              <a:buSzPts val="1200"/>
              <a:buFont typeface="Arial"/>
              <a:buChar char="•"/>
            </a:pPr>
            <a:r>
              <a:rPr lang="en-US" b="1" i="0" dirty="0"/>
              <a:t>El sistema óseo </a:t>
            </a:r>
            <a:r>
              <a:rPr lang="en-US" i="0" dirty="0"/>
              <a:t>es especialmente vulnerable. Muchas personas con anorexia </a:t>
            </a:r>
            <a:r>
              <a:rPr lang="en-US" b="1" i="0" dirty="0"/>
              <a:t>desarrollan osteoporosis de inicio precoz </a:t>
            </a:r>
            <a:r>
              <a:rPr lang="en-US" i="0" dirty="0"/>
              <a:t>debido a la falta de calcio y estrógenos, lo que aumenta el riesgo de fracturas.</a:t>
            </a:r>
            <a:endParaRPr dirty="0"/>
          </a:p>
          <a:p>
            <a:pPr marL="0" lvl="0" indent="-76200" algn="l" rtl="0">
              <a:spcBef>
                <a:spcPts val="0"/>
              </a:spcBef>
              <a:spcAft>
                <a:spcPts val="0"/>
              </a:spcAft>
              <a:buClr>
                <a:schemeClr val="dk1"/>
              </a:buClr>
              <a:buSzPts val="1200"/>
              <a:buFont typeface="Arial"/>
              <a:buChar char="•"/>
            </a:pPr>
            <a:r>
              <a:rPr lang="en-US" b="1" i="0" dirty="0"/>
              <a:t>El sistema nervioso central </a:t>
            </a:r>
            <a:r>
              <a:rPr lang="en-US" i="0" dirty="0"/>
              <a:t>sufre </a:t>
            </a:r>
            <a:r>
              <a:rPr lang="en-US" b="1" i="0" dirty="0"/>
              <a:t>atrofia cerebral </a:t>
            </a:r>
            <a:r>
              <a:rPr lang="en-US" i="0" dirty="0"/>
              <a:t>en casos graves de malnutrición, lo que provoca dificultades de concentración e inestabilidad emocional.</a:t>
            </a:r>
            <a:endParaRPr dirty="0"/>
          </a:p>
          <a:p>
            <a:pPr marL="0" lvl="0" indent="0" algn="l" rtl="0">
              <a:spcBef>
                <a:spcPts val="0"/>
              </a:spcBef>
              <a:spcAft>
                <a:spcPts val="0"/>
              </a:spcAft>
              <a:buNone/>
            </a:pPr>
            <a:endParaRPr dirty="0"/>
          </a:p>
        </p:txBody>
      </p:sp>
      <p:sp>
        <p:nvSpPr>
          <p:cNvPr id="203" name="Google Shape;203;p13: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14</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14: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Google Shape;228;p14: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Cuando el cuerpo percibe una restricción crónica, entra en modo de ahorro de energía. La tasa metabólica basal disminuye. El organismo ralentiza el ritmo cardíaco (bradicardia), reduce la temperatura corporal (hipotermia) y disminuye la tensión arterial (hipotensión). Se trata de adaptaciones destinadas a la supervivencia, pero si no se revierten pueden poner en peligro la vida.</a:t>
            </a:r>
            <a:endParaRPr/>
          </a:p>
        </p:txBody>
      </p:sp>
      <p:sp>
        <p:nvSpPr>
          <p:cNvPr id="229" name="Google Shape;229;p14: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15</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p15: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1" name="Google Shape;241;p15: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Arial"/>
              <a:buNone/>
            </a:pPr>
            <a:r>
              <a:rPr lang="en-US" i="0" dirty="0"/>
              <a:t>Los trastornos alimentarios no sólo alteran la química cerebral; también </a:t>
            </a:r>
            <a:r>
              <a:rPr lang="en-US" b="1" i="0" dirty="0"/>
              <a:t>afectan al sistema endocrino</a:t>
            </a:r>
            <a:r>
              <a:rPr lang="en-US" i="0" dirty="0"/>
              <a:t>. Vamos a desglosarlo por trastornos:</a:t>
            </a:r>
            <a:endParaRPr dirty="0"/>
          </a:p>
          <a:p>
            <a:pPr marL="0" lvl="0" indent="-76200" algn="l" rtl="0">
              <a:spcBef>
                <a:spcPts val="0"/>
              </a:spcBef>
              <a:spcAft>
                <a:spcPts val="0"/>
              </a:spcAft>
              <a:buClr>
                <a:schemeClr val="dk1"/>
              </a:buClr>
              <a:buSzPts val="1200"/>
              <a:buFont typeface="Arial"/>
              <a:buChar char="•"/>
            </a:pPr>
            <a:r>
              <a:rPr lang="en-US" b="1" i="0" dirty="0"/>
              <a:t>Anorexia nerviosa: </a:t>
            </a:r>
            <a:r>
              <a:rPr lang="en-US" i="0" dirty="0"/>
              <a:t>El cuerpo entra en un </a:t>
            </a:r>
            <a:r>
              <a:rPr lang="en-US" b="1" i="0" dirty="0"/>
              <a:t>estado de conservación de la energía</a:t>
            </a:r>
            <a:r>
              <a:rPr lang="en-US" i="0" dirty="0"/>
              <a:t>. La tiroides se ralentiza (provocando </a:t>
            </a:r>
            <a:r>
              <a:rPr lang="en-US" b="1" i="0" dirty="0"/>
              <a:t>hipotiroidismo</a:t>
            </a:r>
            <a:r>
              <a:rPr lang="en-US" i="0" dirty="0"/>
              <a:t>), los niveles de cortisol aumentan (causando </a:t>
            </a:r>
            <a:r>
              <a:rPr lang="en-US" b="1" i="0" dirty="0"/>
              <a:t>estrés y degradación muscular</a:t>
            </a:r>
            <a:r>
              <a:rPr lang="en-US" i="0" dirty="0"/>
              <a:t>) y las hormonas reproductivas disminuyen (provocando </a:t>
            </a:r>
            <a:r>
              <a:rPr lang="en-US" b="1" i="0" dirty="0"/>
              <a:t>amenorrea en las mujeres</a:t>
            </a:r>
            <a:r>
              <a:rPr lang="en-US" i="0" dirty="0"/>
              <a:t>).</a:t>
            </a:r>
            <a:endParaRPr dirty="0"/>
          </a:p>
          <a:p>
            <a:pPr marL="0" lvl="0" indent="-76200" algn="l" rtl="0">
              <a:spcBef>
                <a:spcPts val="0"/>
              </a:spcBef>
              <a:spcAft>
                <a:spcPts val="0"/>
              </a:spcAft>
              <a:buClr>
                <a:schemeClr val="dk1"/>
              </a:buClr>
              <a:buSzPts val="1200"/>
              <a:buFont typeface="Arial"/>
              <a:buChar char="•"/>
            </a:pPr>
            <a:r>
              <a:rPr lang="en-US" b="1" i="0" dirty="0"/>
              <a:t>Bulimia nerviosa y trastorno por atracón: </a:t>
            </a:r>
            <a:r>
              <a:rPr lang="en-US" i="0" dirty="0"/>
              <a:t>El ciclo repetido </a:t>
            </a:r>
            <a:r>
              <a:rPr lang="en-US" b="1" i="0" dirty="0"/>
              <a:t>de comer en exceso y purgarse </a:t>
            </a:r>
            <a:r>
              <a:rPr lang="en-US" i="0" dirty="0"/>
              <a:t>o de </a:t>
            </a:r>
            <a:r>
              <a:rPr lang="en-US" b="1" i="0" dirty="0"/>
              <a:t>darse atracones sin purgarse </a:t>
            </a:r>
            <a:r>
              <a:rPr lang="en-US" i="0" dirty="0"/>
              <a:t>provoca </a:t>
            </a:r>
            <a:r>
              <a:rPr lang="en-US" b="1" i="0" dirty="0"/>
              <a:t>resistencia a la insulina</a:t>
            </a:r>
            <a:r>
              <a:rPr lang="en-US" i="0" dirty="0"/>
              <a:t>, lo que puede aumentar el riesgo de diabetes.</a:t>
            </a:r>
            <a:endParaRPr dirty="0"/>
          </a:p>
          <a:p>
            <a:pPr marL="0" lvl="0" indent="-76200" algn="l" rtl="0">
              <a:spcBef>
                <a:spcPts val="0"/>
              </a:spcBef>
              <a:spcAft>
                <a:spcPts val="0"/>
              </a:spcAft>
              <a:buClr>
                <a:schemeClr val="dk1"/>
              </a:buClr>
              <a:buSzPts val="1200"/>
              <a:buFont typeface="Arial"/>
              <a:buChar char="•"/>
            </a:pPr>
            <a:r>
              <a:rPr lang="en-US" b="1" i="0" dirty="0"/>
              <a:t>Bigorexia (dismorfia muscular): </a:t>
            </a:r>
            <a:r>
              <a:rPr lang="en-US" i="0" dirty="0"/>
              <a:t>A menudo asociada con el </a:t>
            </a:r>
            <a:r>
              <a:rPr lang="en-US" b="1" i="0" dirty="0"/>
              <a:t>ejercicio excesivo y el uso de esteroides</a:t>
            </a:r>
            <a:r>
              <a:rPr lang="en-US" i="0" dirty="0"/>
              <a:t>, lo que provoca </a:t>
            </a:r>
            <a:r>
              <a:rPr lang="en-US" b="1" i="0" dirty="0"/>
              <a:t>desequilibrios hormonales</a:t>
            </a:r>
            <a:r>
              <a:rPr lang="en-US" i="0" dirty="0"/>
              <a:t>, incluida la supresión de la producción de testosterona o estrógenos.</a:t>
            </a:r>
            <a:endParaRPr dirty="0"/>
          </a:p>
          <a:p>
            <a:pPr marL="0" lvl="0" indent="0" algn="l" rtl="0">
              <a:spcBef>
                <a:spcPts val="0"/>
              </a:spcBef>
              <a:spcAft>
                <a:spcPts val="0"/>
              </a:spcAft>
              <a:buNone/>
            </a:pPr>
            <a:r>
              <a:rPr lang="en-US" i="0" dirty="0"/>
              <a:t>Estos cambios endocrinos tienen profundos efectos sobre el metabolismo y la salud en general. </a:t>
            </a:r>
            <a:endParaRPr dirty="0"/>
          </a:p>
        </p:txBody>
      </p:sp>
      <p:sp>
        <p:nvSpPr>
          <p:cNvPr id="242" name="Google Shape;242;p15: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16</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16: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3" name="Google Shape;253;p16: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285750" marR="0" lvl="0" indent="-285750" algn="l" rtl="0">
              <a:lnSpc>
                <a:spcPct val="100000"/>
              </a:lnSpc>
              <a:spcBef>
                <a:spcPts val="0"/>
              </a:spcBef>
              <a:spcAft>
                <a:spcPts val="0"/>
              </a:spcAft>
              <a:buClr>
                <a:srgbClr val="000000"/>
              </a:buClr>
              <a:buSzPts val="1200"/>
              <a:buFont typeface="Noto Sans Symbols"/>
              <a:buChar char="▪"/>
            </a:pPr>
            <a:r>
              <a:rPr lang="en-US" sz="1200" b="0" i="0" u="none" strike="noStrike" cap="none">
                <a:solidFill>
                  <a:srgbClr val="000000"/>
                </a:solidFill>
                <a:latin typeface="Arial"/>
                <a:ea typeface="Arial"/>
                <a:cs typeface="Arial"/>
                <a:sym typeface="Arial"/>
              </a:rPr>
              <a:t>Inhibición del eje hipotalámico-hipofisario-gonadal (HPG)</a:t>
            </a:r>
            <a:endParaRPr/>
          </a:p>
          <a:p>
            <a:pPr marL="285750" marR="0" lvl="0" indent="-285750" algn="l" rtl="0">
              <a:lnSpc>
                <a:spcPct val="100000"/>
              </a:lnSpc>
              <a:spcBef>
                <a:spcPts val="1200"/>
              </a:spcBef>
              <a:spcAft>
                <a:spcPts val="0"/>
              </a:spcAft>
              <a:buClr>
                <a:srgbClr val="000000"/>
              </a:buClr>
              <a:buSzPts val="1200"/>
              <a:buFont typeface="Noto Sans Symbols"/>
              <a:buChar char="▪"/>
            </a:pPr>
            <a:r>
              <a:rPr lang="en-US" sz="1200" b="0" i="0" u="none" strike="noStrike" cap="none">
                <a:solidFill>
                  <a:srgbClr val="000000"/>
                </a:solidFill>
                <a:latin typeface="Arial"/>
                <a:ea typeface="Arial"/>
                <a:cs typeface="Arial"/>
                <a:sym typeface="Arial"/>
              </a:rPr>
              <a:t>Reducción de GnRH, LH y FSH</a:t>
            </a:r>
            <a:endParaRPr/>
          </a:p>
          <a:p>
            <a:pPr marL="285750" marR="0" lvl="0" indent="-285750" algn="l" rtl="0">
              <a:lnSpc>
                <a:spcPct val="100000"/>
              </a:lnSpc>
              <a:spcBef>
                <a:spcPts val="1200"/>
              </a:spcBef>
              <a:spcAft>
                <a:spcPts val="0"/>
              </a:spcAft>
              <a:buClr>
                <a:srgbClr val="000000"/>
              </a:buClr>
              <a:buSzPts val="1200"/>
              <a:buFont typeface="Noto Sans Symbols"/>
              <a:buChar char="▪"/>
            </a:pPr>
            <a:r>
              <a:rPr lang="en-US" sz="1200" b="0" i="0" u="none" strike="noStrike" cap="none">
                <a:solidFill>
                  <a:srgbClr val="000000"/>
                </a:solidFill>
                <a:latin typeface="Arial"/>
                <a:ea typeface="Arial"/>
                <a:cs typeface="Arial"/>
                <a:sym typeface="Arial"/>
              </a:rPr>
              <a:t>Disminución de estrógenos → amenorrea secundaria.</a:t>
            </a:r>
            <a:endParaRPr/>
          </a:p>
          <a:p>
            <a:pPr marL="285750" marR="0" lvl="0" indent="-285750" algn="l" rtl="0">
              <a:lnSpc>
                <a:spcPct val="100000"/>
              </a:lnSpc>
              <a:spcBef>
                <a:spcPts val="1200"/>
              </a:spcBef>
              <a:spcAft>
                <a:spcPts val="0"/>
              </a:spcAft>
              <a:buClr>
                <a:srgbClr val="000000"/>
              </a:buClr>
              <a:buSzPts val="1200"/>
              <a:buFont typeface="Noto Sans Symbols"/>
              <a:buChar char="▪"/>
            </a:pPr>
            <a:r>
              <a:rPr lang="en-US" sz="1200" b="0" i="0" u="none" strike="noStrike" cap="none">
                <a:solidFill>
                  <a:srgbClr val="000000"/>
                </a:solidFill>
                <a:latin typeface="Arial"/>
                <a:ea typeface="Arial"/>
                <a:cs typeface="Arial"/>
                <a:sym typeface="Arial"/>
              </a:rPr>
              <a:t>Indicador precoz de estrés metabólico y riesgo óseo</a:t>
            </a:r>
            <a:endParaRPr/>
          </a:p>
          <a:p>
            <a:pPr marL="285750" marR="0" lvl="0" indent="-209550" algn="l" rtl="0">
              <a:lnSpc>
                <a:spcPct val="100000"/>
              </a:lnSpc>
              <a:spcBef>
                <a:spcPts val="1200"/>
              </a:spcBef>
              <a:spcAft>
                <a:spcPts val="0"/>
              </a:spcAft>
              <a:buClr>
                <a:schemeClr val="dk1"/>
              </a:buClr>
              <a:buSzPts val="1200"/>
              <a:buFont typeface="Noto Sans Symbols"/>
              <a:buNone/>
            </a:pPr>
            <a:endParaRPr sz="1200" b="0" i="0" u="none" strike="noStrike" cap="none">
              <a:solidFill>
                <a:srgbClr val="000000"/>
              </a:solidFill>
              <a:latin typeface="Arial"/>
              <a:ea typeface="Arial"/>
              <a:cs typeface="Arial"/>
              <a:sym typeface="Arial"/>
            </a:endParaRPr>
          </a:p>
          <a:p>
            <a:pPr marL="0" marR="0" lvl="0" indent="0" algn="l" rtl="0">
              <a:lnSpc>
                <a:spcPct val="100000"/>
              </a:lnSpc>
              <a:spcBef>
                <a:spcPts val="1200"/>
              </a:spcBef>
              <a:spcAft>
                <a:spcPts val="0"/>
              </a:spcAft>
              <a:buClr>
                <a:srgbClr val="000000"/>
              </a:buClr>
              <a:buSzPts val="1200"/>
              <a:buFont typeface="Noto Sans Symbols"/>
              <a:buNone/>
            </a:pPr>
            <a:r>
              <a:rPr lang="en-US" sz="1200" b="0" i="0" u="none" strike="noStrike" cap="none">
                <a:solidFill>
                  <a:srgbClr val="000000"/>
                </a:solidFill>
                <a:latin typeface="Arial"/>
                <a:ea typeface="Arial"/>
                <a:cs typeface="Arial"/>
                <a:sym typeface="Arial"/>
              </a:rPr>
              <a:t>Una de las primeras consecuencias endocrinas de la malnutrición es la supresión del eje hipotalámico-hipofisario-gonadal, que regula la función reproductora.</a:t>
            </a:r>
            <a:endParaRPr/>
          </a:p>
          <a:p>
            <a:pPr marL="0" marR="0" lvl="0" indent="0" algn="l" rtl="0">
              <a:lnSpc>
                <a:spcPct val="100000"/>
              </a:lnSpc>
              <a:spcBef>
                <a:spcPts val="1200"/>
              </a:spcBef>
              <a:spcAft>
                <a:spcPts val="0"/>
              </a:spcAft>
              <a:buClr>
                <a:srgbClr val="000000"/>
              </a:buClr>
              <a:buSzPts val="1200"/>
              <a:buFont typeface="Noto Sans Symbols"/>
              <a:buNone/>
            </a:pPr>
            <a:r>
              <a:rPr lang="en-US" sz="1200" b="0" i="0" u="none" strike="noStrike" cap="none">
                <a:solidFill>
                  <a:srgbClr val="000000"/>
                </a:solidFill>
                <a:latin typeface="Arial"/>
                <a:ea typeface="Arial"/>
                <a:cs typeface="Arial"/>
                <a:sym typeface="Arial"/>
              </a:rPr>
              <a:t>En condiciones de estrés energético, el organismo interpreta la carencia como una condición poco favorable para el embarazo: el hipotálamo reduce la secreción de GnRH, con el consiguiente descenso de LH y FSH.</a:t>
            </a:r>
            <a:endParaRPr/>
          </a:p>
          <a:p>
            <a:pPr marL="0" marR="0" lvl="0" indent="0" algn="l" rtl="0">
              <a:lnSpc>
                <a:spcPct val="100000"/>
              </a:lnSpc>
              <a:spcBef>
                <a:spcPts val="1200"/>
              </a:spcBef>
              <a:spcAft>
                <a:spcPts val="0"/>
              </a:spcAft>
              <a:buClr>
                <a:srgbClr val="000000"/>
              </a:buClr>
              <a:buSzPts val="1200"/>
              <a:buFont typeface="Noto Sans Symbols"/>
              <a:buNone/>
            </a:pPr>
            <a:r>
              <a:rPr lang="en-US" sz="1200" b="0" i="0" u="none" strike="noStrike" cap="none">
                <a:solidFill>
                  <a:srgbClr val="000000"/>
                </a:solidFill>
                <a:latin typeface="Arial"/>
                <a:ea typeface="Arial"/>
                <a:cs typeface="Arial"/>
                <a:sym typeface="Arial"/>
              </a:rPr>
              <a:t>Esto conduce a una disminución de los estrógenos y, en las mujeres, a la desaparición del ciclo menstrual: es lo que se denomina amenorrea hipotalámica.</a:t>
            </a:r>
            <a:endParaRPr/>
          </a:p>
          <a:p>
            <a:pPr marL="0" marR="0" lvl="0" indent="0" algn="l" rtl="0">
              <a:lnSpc>
                <a:spcPct val="100000"/>
              </a:lnSpc>
              <a:spcBef>
                <a:spcPts val="1200"/>
              </a:spcBef>
              <a:spcAft>
                <a:spcPts val="0"/>
              </a:spcAft>
              <a:buClr>
                <a:srgbClr val="000000"/>
              </a:buClr>
              <a:buSzPts val="1200"/>
              <a:buFont typeface="Noto Sans Symbols"/>
              <a:buNone/>
            </a:pPr>
            <a:r>
              <a:rPr lang="en-US" sz="1200" b="0" i="0" u="none" strike="noStrike" cap="none">
                <a:solidFill>
                  <a:srgbClr val="000000"/>
                </a:solidFill>
                <a:latin typeface="Arial"/>
                <a:ea typeface="Arial"/>
                <a:cs typeface="Arial"/>
                <a:sym typeface="Arial"/>
              </a:rPr>
              <a:t>Es una señal temprana e importante, también porque la carencia de estrógenos tiene un impacto negativo en la salud ósea.</a:t>
            </a:r>
            <a:endParaRPr/>
          </a:p>
          <a:p>
            <a:pPr marL="0" marR="0" lvl="0" indent="0" algn="l" rtl="0">
              <a:lnSpc>
                <a:spcPct val="100000"/>
              </a:lnSpc>
              <a:spcBef>
                <a:spcPts val="1200"/>
              </a:spcBef>
              <a:spcAft>
                <a:spcPts val="0"/>
              </a:spcAft>
              <a:buClr>
                <a:srgbClr val="000000"/>
              </a:buClr>
              <a:buSzPts val="1200"/>
              <a:buFont typeface="Noto Sans Symbols"/>
              <a:buNone/>
            </a:pPr>
            <a:r>
              <a:rPr lang="en-US" sz="1200" b="0" i="0" u="none" strike="noStrike" cap="none">
                <a:solidFill>
                  <a:srgbClr val="000000"/>
                </a:solidFill>
                <a:latin typeface="Arial"/>
                <a:ea typeface="Arial"/>
                <a:cs typeface="Arial"/>
                <a:sym typeface="Arial"/>
              </a:rPr>
              <a:t>En adolescentes y mujeres jóvenes, la amenorrea nunca debe subestimarse: puede ser uno de los primeros signos de alerta de un trastorno de la conducta alimentaria en fase inicial.</a:t>
            </a:r>
            <a:endParaRPr/>
          </a:p>
        </p:txBody>
      </p:sp>
      <p:sp>
        <p:nvSpPr>
          <p:cNvPr id="254" name="Google Shape;254;p16: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17</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p17: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6" name="Google Shape;266;p17: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Cuando el cuerpo entra en un estado de restricción energética, como ocurre en muchos trastornos alimentarios, empieza a consumirse a sí mismo. El músculo, aunque es esencial para la fuerza y la salud metabólica, se convierte en una fuente de energía.</a:t>
            </a:r>
            <a:endParaRPr dirty="0"/>
          </a:p>
          <a:p>
            <a:pPr marL="0" lvl="0" indent="0" algn="l" rtl="0">
              <a:spcBef>
                <a:spcPts val="0"/>
              </a:spcBef>
              <a:spcAft>
                <a:spcPts val="0"/>
              </a:spcAft>
              <a:buNone/>
            </a:pPr>
            <a:r>
              <a:rPr lang="en-US" dirty="0"/>
              <a:t>Esto conlleva una pérdida de masa magra y una reducción del rendimiento físico.</a:t>
            </a:r>
            <a:endParaRPr dirty="0"/>
          </a:p>
          <a:p>
            <a:pPr marL="0" lvl="0" indent="0" algn="l" rtl="0">
              <a:spcBef>
                <a:spcPts val="0"/>
              </a:spcBef>
              <a:spcAft>
                <a:spcPts val="0"/>
              </a:spcAft>
              <a:buNone/>
            </a:pPr>
            <a:r>
              <a:rPr lang="en-US" dirty="0"/>
              <a:t>La paradoja es que incluso quienes parecen "en forma" pueden esconder un profundo catabolismo. Un cuerpo tonificado no siempre es un cuerpo sano.</a:t>
            </a:r>
            <a:endParaRPr dirty="0"/>
          </a:p>
          <a:p>
            <a:pPr marL="0" lvl="0" indent="0" algn="l" rtl="0">
              <a:spcBef>
                <a:spcPts val="0"/>
              </a:spcBef>
              <a:spcAft>
                <a:spcPts val="0"/>
              </a:spcAft>
              <a:buNone/>
            </a:pPr>
            <a:r>
              <a:rPr lang="en-US" dirty="0"/>
              <a:t>Para un entrenador, es esencial mirar más allá de la apariencia externa y cuestionarse el estado fisiológico real del deportista.</a:t>
            </a:r>
            <a:endParaRPr dirty="0"/>
          </a:p>
        </p:txBody>
      </p:sp>
      <p:sp>
        <p:nvSpPr>
          <p:cNvPr id="267" name="Google Shape;267;p17: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18</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p18: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9" name="Google Shape;279;p18: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Uno de los efectos más graves y sutiles de la restricción energética en los trastornos alimentarios es el compromiso de la salud ósea.</a:t>
            </a:r>
            <a:endParaRPr dirty="0"/>
          </a:p>
          <a:p>
            <a:pPr marL="0" lvl="0" indent="0" algn="l" rtl="0">
              <a:spcBef>
                <a:spcPts val="0"/>
              </a:spcBef>
              <a:spcAft>
                <a:spcPts val="0"/>
              </a:spcAft>
              <a:buNone/>
            </a:pPr>
            <a:r>
              <a:rPr lang="en-US" dirty="0"/>
              <a:t>Cuando el organismo está en déficit, reduce la producción de hormonas sexuales como el estrógeno, que son esenciales para mantener la densidad ósea.</a:t>
            </a:r>
            <a:endParaRPr dirty="0"/>
          </a:p>
          <a:p>
            <a:pPr marL="0" lvl="0" indent="0" algn="l" rtl="0">
              <a:spcBef>
                <a:spcPts val="0"/>
              </a:spcBef>
              <a:spcAft>
                <a:spcPts val="0"/>
              </a:spcAft>
              <a:buNone/>
            </a:pPr>
            <a:r>
              <a:rPr lang="en-US" dirty="0"/>
              <a:t>Además, con un intestino ralentizado y una dieta deficiente, la absorción de calcio también disminuye.</a:t>
            </a:r>
            <a:endParaRPr dirty="0"/>
          </a:p>
          <a:p>
            <a:pPr marL="0" lvl="0" indent="0" algn="l" rtl="0">
              <a:spcBef>
                <a:spcPts val="0"/>
              </a:spcBef>
              <a:spcAft>
                <a:spcPts val="0"/>
              </a:spcAft>
              <a:buNone/>
            </a:pPr>
            <a:r>
              <a:rPr lang="en-US" dirty="0"/>
              <a:t>¿Cuál es el resultado? Incluso niñas muy jóvenes pueden desarrollar osteopenia o incluso osteoporosis, con un riesgo real de fracturas por estrés.</a:t>
            </a:r>
            <a:endParaRPr dirty="0"/>
          </a:p>
          <a:p>
            <a:pPr marL="0" lvl="0" indent="0" algn="l" rtl="0">
              <a:spcBef>
                <a:spcPts val="0"/>
              </a:spcBef>
              <a:spcAft>
                <a:spcPts val="0"/>
              </a:spcAft>
              <a:buNone/>
            </a:pPr>
            <a:r>
              <a:rPr lang="en-US" dirty="0"/>
              <a:t>Para los que entrenan, esto es una señal de alarma que no debe ignorarse.</a:t>
            </a:r>
            <a:endParaRPr dirty="0"/>
          </a:p>
        </p:txBody>
      </p:sp>
      <p:sp>
        <p:nvSpPr>
          <p:cNvPr id="280" name="Google Shape;280;p18: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19</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a:extLst>
            <a:ext uri="{FF2B5EF4-FFF2-40B4-BE49-F238E27FC236}">
              <a16:creationId xmlns:a16="http://schemas.microsoft.com/office/drawing/2014/main" id="{C473B806-20E7-8D08-CEB4-813F3BE2614B}"/>
            </a:ext>
          </a:extLst>
        </p:cNvPr>
        <p:cNvGrpSpPr/>
        <p:nvPr/>
      </p:nvGrpSpPr>
      <p:grpSpPr>
        <a:xfrm>
          <a:off x="0" y="0"/>
          <a:ext cx="0" cy="0"/>
          <a:chOff x="0" y="0"/>
          <a:chExt cx="0" cy="0"/>
        </a:xfrm>
      </p:grpSpPr>
      <p:sp>
        <p:nvSpPr>
          <p:cNvPr id="57" name="Google Shape;57;p3:notes">
            <a:extLst>
              <a:ext uri="{FF2B5EF4-FFF2-40B4-BE49-F238E27FC236}">
                <a16:creationId xmlns:a16="http://schemas.microsoft.com/office/drawing/2014/main" id="{825BD225-7CDF-7DFA-AE7C-DD1DD1E6439A}"/>
              </a:ext>
            </a:extLst>
          </p:cNvPr>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 name="Google Shape;58;p3:notes">
            <a:extLst>
              <a:ext uri="{FF2B5EF4-FFF2-40B4-BE49-F238E27FC236}">
                <a16:creationId xmlns:a16="http://schemas.microsoft.com/office/drawing/2014/main" id="{70F3E40D-D2BF-62B3-285B-21CE85D4DFC1}"/>
              </a:ext>
            </a:extLst>
          </p:cNvPr>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9" name="Google Shape;59;p3:notes">
            <a:extLst>
              <a:ext uri="{FF2B5EF4-FFF2-40B4-BE49-F238E27FC236}">
                <a16:creationId xmlns:a16="http://schemas.microsoft.com/office/drawing/2014/main" id="{7EE965ED-B763-4865-512C-992FDCC1986E}"/>
              </a:ext>
            </a:extLst>
          </p:cNvPr>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7497135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p19: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3" name="Google Shape;293;p19: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El corazón, como cualquier músculo, se ve afectado por la desnutrición. En caso de restricción calórica, disminuye el ritmo cardíaco, un mecanismo de ahorro de energía que provoca bradicardia e hipotensión.</a:t>
            </a:r>
            <a:endParaRPr/>
          </a:p>
          <a:p>
            <a:pPr marL="0" lvl="0" indent="0" algn="l" rtl="0">
              <a:spcBef>
                <a:spcPts val="0"/>
              </a:spcBef>
              <a:spcAft>
                <a:spcPts val="0"/>
              </a:spcAft>
              <a:buNone/>
            </a:pPr>
            <a:r>
              <a:rPr lang="en-US"/>
              <a:t>En los casos más graves, el corazón pierde masa muscular y se vuelve menos eficiente.</a:t>
            </a:r>
            <a:endParaRPr/>
          </a:p>
          <a:p>
            <a:pPr marL="0" lvl="0" indent="0" algn="l" rtl="0">
              <a:spcBef>
                <a:spcPts val="0"/>
              </a:spcBef>
              <a:spcAft>
                <a:spcPts val="0"/>
              </a:spcAft>
              <a:buNone/>
            </a:pPr>
            <a:r>
              <a:rPr lang="en-US"/>
              <a:t>Además, la depleción electrolítica puede alterar la conducción eléctrica del corazón: La prolongación del QT es un signo peligroso, porque puede provocar arritmias graves o incluso la muerte súbita.</a:t>
            </a:r>
            <a:endParaRPr/>
          </a:p>
          <a:p>
            <a:pPr marL="0" lvl="0" indent="0" algn="l" rtl="0">
              <a:spcBef>
                <a:spcPts val="0"/>
              </a:spcBef>
              <a:spcAft>
                <a:spcPts val="0"/>
              </a:spcAft>
              <a:buNone/>
            </a:pPr>
            <a:r>
              <a:rPr lang="en-US"/>
              <a:t>Por esta razón, en presencia de disfunción eréctil, incluso los pequeños esfuerzos pueden ser arriesgados: los desmayos y los colapsos no son infrecuentes.</a:t>
            </a:r>
            <a:endParaRPr/>
          </a:p>
        </p:txBody>
      </p:sp>
      <p:sp>
        <p:nvSpPr>
          <p:cNvPr id="294" name="Google Shape;294;p19: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20</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20: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7" name="Google Shape;307;p20: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El tracto gastrointestinal es uno de los sistemas más afectados en los trastornos alimentarios.</a:t>
            </a:r>
            <a:endParaRPr/>
          </a:p>
          <a:p>
            <a:pPr marL="0" lvl="0" indent="0" algn="l" rtl="0">
              <a:spcBef>
                <a:spcPts val="0"/>
              </a:spcBef>
              <a:spcAft>
                <a:spcPts val="0"/>
              </a:spcAft>
              <a:buNone/>
            </a:pPr>
            <a:r>
              <a:rPr lang="en-US"/>
              <a:t>La gastroparesia, o vaciado gástrico lento, es muy frecuente: la persona se siente llena tras unos pocos bocados, con náuseas e hinchazón persistente.</a:t>
            </a:r>
            <a:endParaRPr/>
          </a:p>
          <a:p>
            <a:pPr marL="0" lvl="0" indent="0" algn="l" rtl="0">
              <a:spcBef>
                <a:spcPts val="0"/>
              </a:spcBef>
              <a:spcAft>
                <a:spcPts val="0"/>
              </a:spcAft>
              <a:buNone/>
            </a:pPr>
            <a:r>
              <a:rPr lang="en-US"/>
              <a:t>La motilidad intestinal también se ralentiza drásticamente, provocando un estreñimiento crónico que puede empeorar las molestias abdominales.</a:t>
            </a:r>
            <a:endParaRPr/>
          </a:p>
          <a:p>
            <a:pPr marL="0" lvl="0" indent="0" algn="l" rtl="0">
              <a:spcBef>
                <a:spcPts val="0"/>
              </a:spcBef>
              <a:spcAft>
                <a:spcPts val="0"/>
              </a:spcAft>
              <a:buNone/>
            </a:pPr>
            <a:r>
              <a:rPr lang="en-US"/>
              <a:t>En quienes recurren al vómito autoinducido pueden aparecer esofagitis, inflamación de la mucosa gástrica y peligrosos desequilibrios electrolíticos, como la hipopotasemia.</a:t>
            </a:r>
            <a:endParaRPr/>
          </a:p>
          <a:p>
            <a:pPr marL="0" lvl="0" indent="0" algn="l" rtl="0">
              <a:spcBef>
                <a:spcPts val="0"/>
              </a:spcBef>
              <a:spcAft>
                <a:spcPts val="0"/>
              </a:spcAft>
              <a:buNone/>
            </a:pPr>
            <a:r>
              <a:rPr lang="en-US"/>
              <a:t>El uso crónico de laxantes también provoca daños intestinales y la pérdida del reflejo de evacuación normal.</a:t>
            </a:r>
            <a:endParaRPr/>
          </a:p>
          <a:p>
            <a:pPr marL="0" lvl="0" indent="0" algn="l" rtl="0">
              <a:spcBef>
                <a:spcPts val="0"/>
              </a:spcBef>
              <a:spcAft>
                <a:spcPts val="0"/>
              </a:spcAft>
              <a:buNone/>
            </a:pPr>
            <a:r>
              <a:rPr lang="en-US"/>
              <a:t>Estos síntomas no son sólo secundarios: a menudo alimentan un círculo vicioso de malestar corporal y mayor restricción</a:t>
            </a:r>
            <a:endParaRPr/>
          </a:p>
        </p:txBody>
      </p:sp>
      <p:sp>
        <p:nvSpPr>
          <p:cNvPr id="308" name="Google Shape;308;p20: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21</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p21: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0" name="Google Shape;320;p21: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El sistema inmunitario también sufre profundas alteraciones en los trastornos alimentarios.</a:t>
            </a:r>
            <a:endParaRPr dirty="0"/>
          </a:p>
          <a:p>
            <a:pPr marL="0" lvl="0" indent="0" algn="l" rtl="0">
              <a:spcBef>
                <a:spcPts val="0"/>
              </a:spcBef>
              <a:spcAft>
                <a:spcPts val="0"/>
              </a:spcAft>
              <a:buNone/>
            </a:pPr>
            <a:r>
              <a:rPr lang="en-US" dirty="0"/>
              <a:t>En condiciones de anorexia, la malnutrición grave provoca un colapso de las defensas inmunitarias, lo que hace que el organismo sea más vulnerable a infecciones recurrentes, incluso triviales.</a:t>
            </a:r>
            <a:endParaRPr dirty="0"/>
          </a:p>
          <a:p>
            <a:pPr marL="0" lvl="0" indent="0" algn="l" rtl="0">
              <a:spcBef>
                <a:spcPts val="0"/>
              </a:spcBef>
              <a:spcAft>
                <a:spcPts val="0"/>
              </a:spcAft>
              <a:buNone/>
            </a:pPr>
            <a:r>
              <a:rPr lang="en-US" dirty="0"/>
              <a:t>En trastornos como la bulimia o el trastorno por atracón, por el contrario, se observa un estado de inflamación crónica: las células grasas liberan citoquinas proinflamatorias y se activan los procesos de estrés oxidativo.</a:t>
            </a:r>
            <a:endParaRPr dirty="0"/>
          </a:p>
          <a:p>
            <a:pPr marL="0" lvl="0" indent="0" algn="l" rtl="0">
              <a:spcBef>
                <a:spcPts val="0"/>
              </a:spcBef>
              <a:spcAft>
                <a:spcPts val="0"/>
              </a:spcAft>
              <a:buNone/>
            </a:pPr>
            <a:r>
              <a:rPr lang="en-US" dirty="0"/>
              <a:t>La microbiota intestinal, que desempeña un papel clave en la regulación de la inmunidad y el metabolismo, también sufre alteraciones significativas.</a:t>
            </a:r>
            <a:endParaRPr dirty="0"/>
          </a:p>
          <a:p>
            <a:pPr marL="0" lvl="0" indent="0" algn="l" rtl="0">
              <a:spcBef>
                <a:spcPts val="0"/>
              </a:spcBef>
              <a:spcAft>
                <a:spcPts val="0"/>
              </a:spcAft>
              <a:buNone/>
            </a:pPr>
            <a:r>
              <a:rPr lang="en-US" dirty="0"/>
              <a:t>¿Cuál es el resultado? El cuerpo se recupera más lentamente, es menos resistente al esfuerzo y está más expuesto a problemas crónicos.</a:t>
            </a:r>
            <a:endParaRPr dirty="0"/>
          </a:p>
          <a:p>
            <a:pPr marL="0" lvl="0" indent="0" algn="l" rtl="0">
              <a:spcBef>
                <a:spcPts val="0"/>
              </a:spcBef>
              <a:spcAft>
                <a:spcPts val="0"/>
              </a:spcAft>
              <a:buNone/>
            </a:pPr>
            <a:r>
              <a:rPr lang="en-US" dirty="0"/>
              <a:t>Es importante saber que un sistema inmunitario alterado es una señal sistémica de sufrimiento: ignorarlo puede acarrear graves consecuencias.</a:t>
            </a:r>
            <a:endParaRPr dirty="0"/>
          </a:p>
        </p:txBody>
      </p:sp>
      <p:sp>
        <p:nvSpPr>
          <p:cNvPr id="321" name="Google Shape;321;p21: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22</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p22: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3" name="Google Shape;333;p22: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En los trastornos alimentarios, el sufrimiento no es sólo físico: el cerebro también está profundamente implicado.</a:t>
            </a:r>
            <a:endParaRPr dirty="0"/>
          </a:p>
          <a:p>
            <a:pPr marL="0" lvl="0" indent="0" algn="l" rtl="0">
              <a:spcBef>
                <a:spcPts val="0"/>
              </a:spcBef>
              <a:spcAft>
                <a:spcPts val="0"/>
              </a:spcAft>
              <a:buNone/>
            </a:pPr>
            <a:r>
              <a:rPr lang="en-US" dirty="0"/>
              <a:t>En los pacientes con anorexia nerviosa se observa una reducción del volumen cerebral, sobre todo en la corteza cerebral y la materia gris. Se trata de un efecto directo de la falta de nutrientes esenciales para el metabolismo neuronal.</a:t>
            </a:r>
            <a:endParaRPr dirty="0"/>
          </a:p>
          <a:p>
            <a:pPr marL="0" lvl="0" indent="0" algn="l" rtl="0">
              <a:spcBef>
                <a:spcPts val="0"/>
              </a:spcBef>
              <a:spcAft>
                <a:spcPts val="0"/>
              </a:spcAft>
              <a:buNone/>
            </a:pPr>
            <a:r>
              <a:rPr lang="en-US" dirty="0"/>
              <a:t>Además, los estudios de neuroimagen muestran alteraciones en la conectividad entre las áreas implicadas en el control emocional, la regulación del comportamiento y el sistema de recompensa.</a:t>
            </a:r>
            <a:endParaRPr dirty="0"/>
          </a:p>
          <a:p>
            <a:pPr marL="0" lvl="0" indent="0" algn="l" rtl="0">
              <a:spcBef>
                <a:spcPts val="0"/>
              </a:spcBef>
              <a:spcAft>
                <a:spcPts val="0"/>
              </a:spcAft>
              <a:buNone/>
            </a:pPr>
            <a:r>
              <a:rPr lang="en-US" dirty="0"/>
              <a:t>Estos cambios se traducen en déficits cognitivos visibles: dificultad para prestar atención, rigidez mental, problemas de memoria.</a:t>
            </a:r>
            <a:endParaRPr dirty="0"/>
          </a:p>
          <a:p>
            <a:pPr marL="0" lvl="0" indent="0" algn="l" rtl="0">
              <a:spcBef>
                <a:spcPts val="0"/>
              </a:spcBef>
              <a:spcAft>
                <a:spcPts val="0"/>
              </a:spcAft>
              <a:buNone/>
            </a:pPr>
            <a:r>
              <a:rPr lang="en-US" dirty="0"/>
              <a:t>La buena noticia es que muchas de estas alteraciones son parcialmente reversibles con recuperación nutricional y terapia.</a:t>
            </a:r>
            <a:endParaRPr dirty="0"/>
          </a:p>
          <a:p>
            <a:pPr marL="0" lvl="0" indent="0" algn="l" rtl="0">
              <a:spcBef>
                <a:spcPts val="0"/>
              </a:spcBef>
              <a:spcAft>
                <a:spcPts val="0"/>
              </a:spcAft>
              <a:buNone/>
            </a:pPr>
            <a:r>
              <a:rPr lang="en-US" dirty="0"/>
              <a:t>La neuroplasticidad también necesita energía: se trata de un concepto importante para comprender que "nutrir el cerebro" es esencial para sanar de verdad</a:t>
            </a:r>
            <a:endParaRPr dirty="0"/>
          </a:p>
        </p:txBody>
      </p:sp>
      <p:sp>
        <p:nvSpPr>
          <p:cNvPr id="334" name="Google Shape;334;p22: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23</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23: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6" name="Google Shape;346;p23: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El sueño también se ve profundamente alterado en los trastornos alimentarios, y no sólo por razones psicológicas.</a:t>
            </a:r>
            <a:endParaRPr dirty="0"/>
          </a:p>
          <a:p>
            <a:pPr marL="0" lvl="0" indent="0" algn="l" rtl="0">
              <a:spcBef>
                <a:spcPts val="0"/>
              </a:spcBef>
              <a:spcAft>
                <a:spcPts val="0"/>
              </a:spcAft>
              <a:buNone/>
            </a:pPr>
            <a:r>
              <a:rPr lang="en-US" dirty="0"/>
              <a:t>Las personas sometidas a una restricción calórica suelen dormir poco y mal. El organismo, privado de energía, entra en un estado de hipervigilancia metabólica: es como si estuviera "en alerta", buscando comida, y le cuesta entrar en una fase de sueño profundo.</a:t>
            </a:r>
            <a:endParaRPr dirty="0"/>
          </a:p>
          <a:p>
            <a:pPr marL="0" lvl="0" indent="0" algn="l" rtl="0">
              <a:spcBef>
                <a:spcPts val="0"/>
              </a:spcBef>
              <a:spcAft>
                <a:spcPts val="0"/>
              </a:spcAft>
              <a:buNone/>
            </a:pPr>
            <a:r>
              <a:rPr lang="en-US" dirty="0"/>
              <a:t>Además, el desequilibrio neuroendocrino, especialmente a nivel del eje hipotálamo-hipófisis-suprarrenal, genera un aumento del cortisol, la hormona del estrés, que dificulta conciliar el sueño.</a:t>
            </a:r>
            <a:endParaRPr dirty="0"/>
          </a:p>
          <a:p>
            <a:pPr marL="0" lvl="0" indent="0" algn="l" rtl="0">
              <a:spcBef>
                <a:spcPts val="0"/>
              </a:spcBef>
              <a:spcAft>
                <a:spcPts val="0"/>
              </a:spcAft>
              <a:buNone/>
            </a:pPr>
            <a:r>
              <a:rPr lang="en-US" dirty="0"/>
              <a:t>En casos de bulimia y atracones, las oscilaciones glucémicas y la digestión nocturna pueden perturbar aún más el descanso.</a:t>
            </a:r>
            <a:endParaRPr dirty="0"/>
          </a:p>
          <a:p>
            <a:pPr marL="0" lvl="0" indent="0" algn="l" rtl="0">
              <a:spcBef>
                <a:spcPts val="0"/>
              </a:spcBef>
              <a:spcAft>
                <a:spcPts val="0"/>
              </a:spcAft>
              <a:buNone/>
            </a:pPr>
            <a:r>
              <a:rPr lang="en-US" dirty="0"/>
              <a:t>Para un entrenador, observar fatiga crónica, dificultad para concentrarse o una mala recuperación tras el entrenamiento puede ser señal de que el sueño -y, por tanto, el organismo- no funciona correctamente.</a:t>
            </a:r>
            <a:endParaRPr dirty="0"/>
          </a:p>
        </p:txBody>
      </p:sp>
      <p:sp>
        <p:nvSpPr>
          <p:cNvPr id="347" name="Google Shape;347;p23: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24</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p24: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9" name="Google Shape;359;p24: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La bigorexia, o dismorfia muscular, es un trastorno todavía poco conocido. A diferencia de la anorexia, aquí la obsesión es la masa muscular y la definición corporal.</a:t>
            </a:r>
            <a:endParaRPr dirty="0"/>
          </a:p>
          <a:p>
            <a:pPr marL="0" lvl="0" indent="0" algn="l" rtl="0">
              <a:spcBef>
                <a:spcPts val="0"/>
              </a:spcBef>
              <a:spcAft>
                <a:spcPts val="0"/>
              </a:spcAft>
              <a:buNone/>
            </a:pPr>
            <a:r>
              <a:rPr lang="en-US" dirty="0"/>
              <a:t>Quienes la padecen se someten a regímenes de entrenamiento extremos, combinados con dietas rígidamente controladas, a menudo carentes de calorías, micronutrientes y grasas esenciales.</a:t>
            </a:r>
            <a:endParaRPr dirty="0"/>
          </a:p>
          <a:p>
            <a:pPr marL="0" lvl="0" indent="0" algn="l" rtl="0">
              <a:spcBef>
                <a:spcPts val="0"/>
              </a:spcBef>
              <a:spcAft>
                <a:spcPts val="0"/>
              </a:spcAft>
              <a:buNone/>
            </a:pPr>
            <a:r>
              <a:rPr lang="en-US" dirty="0"/>
              <a:t>Las apariencias engañan: vemos cuerpos atléticos, esculpidos... pero por dentro puede haber bradicardia, hipogonadismo, osteopenia, signos típicos del déficit crónico de energía.</a:t>
            </a:r>
            <a:endParaRPr dirty="0"/>
          </a:p>
          <a:p>
            <a:pPr marL="0" lvl="0" indent="0" algn="l" rtl="0">
              <a:spcBef>
                <a:spcPts val="0"/>
              </a:spcBef>
              <a:spcAft>
                <a:spcPts val="0"/>
              </a:spcAft>
              <a:buNone/>
            </a:pPr>
            <a:r>
              <a:rPr lang="en-US" dirty="0"/>
              <a:t>En el gimnasio, un chico o una chica hipermotivados pueden esconder un trastorno alimentario disfrazado de "dedicación".</a:t>
            </a:r>
            <a:endParaRPr dirty="0"/>
          </a:p>
          <a:p>
            <a:pPr marL="0" lvl="0" indent="0" algn="l" rtl="0">
              <a:spcBef>
                <a:spcPts val="0"/>
              </a:spcBef>
              <a:spcAft>
                <a:spcPts val="0"/>
              </a:spcAft>
              <a:buNone/>
            </a:pPr>
            <a:r>
              <a:rPr lang="en-US" dirty="0"/>
              <a:t>Es una paradoja peligrosa: la imagen exterior oculta un organismo en crisis.</a:t>
            </a:r>
            <a:endParaRPr dirty="0"/>
          </a:p>
        </p:txBody>
      </p:sp>
      <p:sp>
        <p:nvSpPr>
          <p:cNvPr id="360" name="Google Shape;360;p24: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25</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p25: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2" name="Google Shape;372;p25: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El concepto de Red-S nació para superar la "tríada de la atleta femenina" (amenorrea, osteoporosis, trastorno alimentario) y reconocer que el déficit energético relativo afecta a atletas de todos los sexos.</a:t>
            </a:r>
            <a:endParaRPr dirty="0"/>
          </a:p>
          <a:p>
            <a:pPr marL="0" lvl="0" indent="0" algn="l" rtl="0">
              <a:spcBef>
                <a:spcPts val="0"/>
              </a:spcBef>
              <a:spcAft>
                <a:spcPts val="0"/>
              </a:spcAft>
              <a:buNone/>
            </a:pPr>
            <a:r>
              <a:rPr lang="en-US" dirty="0"/>
              <a:t>Se produce cuando la ingesta calórica no cubre el gasto energético, aunque el deportista no haya perdido peso visiblemente.</a:t>
            </a:r>
            <a:endParaRPr dirty="0"/>
          </a:p>
          <a:p>
            <a:pPr marL="0" lvl="0" indent="0" algn="l" rtl="0">
              <a:spcBef>
                <a:spcPts val="0"/>
              </a:spcBef>
              <a:spcAft>
                <a:spcPts val="0"/>
              </a:spcAft>
              <a:buNone/>
            </a:pPr>
            <a:r>
              <a:rPr lang="en-US" dirty="0"/>
              <a:t>Las consecuencias afectan a todos los sistemas:</a:t>
            </a:r>
            <a:endParaRPr dirty="0"/>
          </a:p>
          <a:p>
            <a:pPr marL="0" lvl="0" indent="0" algn="l" rtl="0">
              <a:spcBef>
                <a:spcPts val="0"/>
              </a:spcBef>
              <a:spcAft>
                <a:spcPts val="0"/>
              </a:spcAft>
              <a:buNone/>
            </a:pPr>
            <a:r>
              <a:rPr lang="en-US" dirty="0"/>
              <a:t>Hormonas: descenso de testosterona, estrógenos, alteraciones tiroideas</a:t>
            </a:r>
            <a:endParaRPr dirty="0"/>
          </a:p>
          <a:p>
            <a:pPr marL="0" lvl="0" indent="0" algn="l" rtl="0">
              <a:spcBef>
                <a:spcPts val="0"/>
              </a:spcBef>
              <a:spcAft>
                <a:spcPts val="0"/>
              </a:spcAft>
              <a:buNone/>
            </a:pPr>
            <a:r>
              <a:rPr lang="en-US" dirty="0"/>
              <a:t>Huesos: fragilidad, fracturas por estrés</a:t>
            </a:r>
            <a:endParaRPr dirty="0"/>
          </a:p>
          <a:p>
            <a:pPr marL="0" lvl="0" indent="0" algn="l" rtl="0">
              <a:spcBef>
                <a:spcPts val="0"/>
              </a:spcBef>
              <a:spcAft>
                <a:spcPts val="0"/>
              </a:spcAft>
              <a:buNone/>
            </a:pPr>
            <a:r>
              <a:rPr lang="en-US" dirty="0"/>
              <a:t>Inmunidad: mayor susceptibilidad a las infecciones</a:t>
            </a:r>
            <a:endParaRPr dirty="0"/>
          </a:p>
          <a:p>
            <a:pPr marL="0" lvl="0" indent="0" algn="l" rtl="0">
              <a:spcBef>
                <a:spcPts val="0"/>
              </a:spcBef>
              <a:spcAft>
                <a:spcPts val="0"/>
              </a:spcAft>
              <a:buNone/>
            </a:pPr>
            <a:r>
              <a:rPr lang="en-US" dirty="0"/>
              <a:t>Corazón: bradicardia, arritmias</a:t>
            </a:r>
            <a:endParaRPr dirty="0"/>
          </a:p>
          <a:p>
            <a:pPr marL="0" lvl="0" indent="0" algn="l" rtl="0">
              <a:spcBef>
                <a:spcPts val="0"/>
              </a:spcBef>
              <a:spcAft>
                <a:spcPts val="0"/>
              </a:spcAft>
              <a:buNone/>
            </a:pPr>
            <a:r>
              <a:rPr lang="en-US" dirty="0"/>
              <a:t>Cerebro: estado de ánimo depresivo, disminución de la concentración</a:t>
            </a:r>
            <a:endParaRPr dirty="0"/>
          </a:p>
          <a:p>
            <a:pPr marL="0" lvl="0" indent="0" algn="l" rtl="0">
              <a:spcBef>
                <a:spcPts val="0"/>
              </a:spcBef>
              <a:spcAft>
                <a:spcPts val="0"/>
              </a:spcAft>
              <a:buNone/>
            </a:pPr>
            <a:r>
              <a:rPr lang="en-US" dirty="0"/>
              <a:t>Rendimiento: disminución de la fuerza y la resistencia, aumento del riesgo de lesiones</a:t>
            </a:r>
            <a:endParaRPr dirty="0"/>
          </a:p>
          <a:p>
            <a:pPr marL="0" lvl="0" indent="0" algn="l" rtl="0">
              <a:spcBef>
                <a:spcPts val="0"/>
              </a:spcBef>
              <a:spcAft>
                <a:spcPts val="0"/>
              </a:spcAft>
              <a:buNone/>
            </a:pPr>
            <a:r>
              <a:rPr lang="en-US" dirty="0"/>
              <a:t>Para un entrenador personal, es esencial reconocer los signos del Red-S: es el síndrome del cuerpo que se desgasta en silencio, aunque parezca "entrenado".</a:t>
            </a:r>
            <a:endParaRPr dirty="0"/>
          </a:p>
          <a:p>
            <a:pPr marL="0" lvl="0" indent="0" algn="l" rtl="0">
              <a:spcBef>
                <a:spcPts val="0"/>
              </a:spcBef>
              <a:spcAft>
                <a:spcPts val="0"/>
              </a:spcAft>
              <a:buNone/>
            </a:pPr>
            <a:endParaRPr dirty="0"/>
          </a:p>
          <a:p>
            <a:pPr marL="285750" marR="0" lvl="0" indent="-285750" algn="l" rtl="0">
              <a:lnSpc>
                <a:spcPct val="100000"/>
              </a:lnSpc>
              <a:spcBef>
                <a:spcPts val="0"/>
              </a:spcBef>
              <a:spcAft>
                <a:spcPts val="0"/>
              </a:spcAft>
              <a:buClr>
                <a:srgbClr val="000000"/>
              </a:buClr>
              <a:buSzPts val="1200"/>
              <a:buFont typeface="Noto Sans Symbols"/>
              <a:buChar char="▪"/>
            </a:pPr>
            <a:r>
              <a:rPr lang="en-US" sz="1200" b="0" i="0" u="none" strike="noStrike" cap="none" dirty="0">
                <a:solidFill>
                  <a:srgbClr val="000000"/>
                </a:solidFill>
                <a:latin typeface="Arial"/>
                <a:ea typeface="Arial"/>
                <a:cs typeface="Arial"/>
                <a:sym typeface="Arial"/>
              </a:rPr>
              <a:t>Déficit crónico de energía en comparación con las necesidades</a:t>
            </a:r>
            <a:endParaRPr dirty="0"/>
          </a:p>
          <a:p>
            <a:pPr marL="285750" marR="0" lvl="0" indent="-285750" algn="l" rtl="0">
              <a:lnSpc>
                <a:spcPct val="100000"/>
              </a:lnSpc>
              <a:spcBef>
                <a:spcPts val="1200"/>
              </a:spcBef>
              <a:spcAft>
                <a:spcPts val="0"/>
              </a:spcAft>
              <a:buClr>
                <a:srgbClr val="000000"/>
              </a:buClr>
              <a:buSzPts val="1200"/>
              <a:buFont typeface="Noto Sans Symbols"/>
              <a:buChar char="▪"/>
            </a:pPr>
            <a:r>
              <a:rPr lang="en-US" sz="1200" b="0" i="0" u="none" strike="noStrike" cap="none" dirty="0">
                <a:solidFill>
                  <a:srgbClr val="000000"/>
                </a:solidFill>
                <a:latin typeface="Arial"/>
                <a:ea typeface="Arial"/>
                <a:cs typeface="Arial"/>
                <a:sym typeface="Arial"/>
              </a:rPr>
              <a:t>Afectación hormonal, inmunitaria, ósea, cardiovascular y psicológica</a:t>
            </a:r>
            <a:endParaRPr dirty="0"/>
          </a:p>
          <a:p>
            <a:pPr marL="285750" marR="0" lvl="0" indent="-285750" algn="l" rtl="0">
              <a:lnSpc>
                <a:spcPct val="100000"/>
              </a:lnSpc>
              <a:spcBef>
                <a:spcPts val="1200"/>
              </a:spcBef>
              <a:spcAft>
                <a:spcPts val="0"/>
              </a:spcAft>
              <a:buClr>
                <a:srgbClr val="000000"/>
              </a:buClr>
              <a:buSzPts val="1200"/>
              <a:buFont typeface="Noto Sans Symbols"/>
              <a:buChar char="▪"/>
            </a:pPr>
            <a:r>
              <a:rPr lang="en-US" sz="1200" b="0" i="0" u="none" strike="noStrike" cap="none" dirty="0">
                <a:solidFill>
                  <a:srgbClr val="000000"/>
                </a:solidFill>
                <a:latin typeface="Arial"/>
                <a:ea typeface="Arial"/>
                <a:cs typeface="Arial"/>
                <a:sym typeface="Arial"/>
              </a:rPr>
              <a:t>Evolución del concepto de triada de mujeres deportistas</a:t>
            </a:r>
            <a:endParaRPr dirty="0"/>
          </a:p>
          <a:p>
            <a:pPr marL="285750" marR="0" lvl="0" indent="-285750" algn="l" rtl="0">
              <a:lnSpc>
                <a:spcPct val="100000"/>
              </a:lnSpc>
              <a:spcBef>
                <a:spcPts val="1200"/>
              </a:spcBef>
              <a:spcAft>
                <a:spcPts val="0"/>
              </a:spcAft>
              <a:buClr>
                <a:srgbClr val="000000"/>
              </a:buClr>
              <a:buSzPts val="1200"/>
              <a:buFont typeface="Noto Sans Symbols"/>
              <a:buChar char="▪"/>
            </a:pPr>
            <a:r>
              <a:rPr lang="en-US" sz="1200" b="0" i="0" u="none" strike="noStrike" cap="none" dirty="0">
                <a:solidFill>
                  <a:srgbClr val="000000"/>
                </a:solidFill>
                <a:latin typeface="Arial"/>
                <a:ea typeface="Arial"/>
                <a:cs typeface="Arial"/>
                <a:sym typeface="Arial"/>
              </a:rPr>
              <a:t>Riesgo en ambos sexos y en todas las disciplinas deportivas</a:t>
            </a:r>
            <a:endParaRPr dirty="0"/>
          </a:p>
          <a:p>
            <a:pPr marL="285750" marR="0" lvl="0" indent="-285750" algn="l" rtl="0">
              <a:lnSpc>
                <a:spcPct val="100000"/>
              </a:lnSpc>
              <a:spcBef>
                <a:spcPts val="1200"/>
              </a:spcBef>
              <a:spcAft>
                <a:spcPts val="0"/>
              </a:spcAft>
              <a:buClr>
                <a:srgbClr val="000000"/>
              </a:buClr>
              <a:buSzPts val="1200"/>
              <a:buFont typeface="Noto Sans Symbols"/>
              <a:buChar char="▪"/>
            </a:pPr>
            <a:r>
              <a:rPr lang="en-US" sz="1200" b="0" i="0" u="none" strike="noStrike" cap="none" dirty="0">
                <a:solidFill>
                  <a:srgbClr val="000000"/>
                </a:solidFill>
                <a:latin typeface="Arial"/>
                <a:ea typeface="Arial"/>
                <a:cs typeface="Arial"/>
                <a:sym typeface="Arial"/>
              </a:rPr>
              <a:t>Impacto en la salud y el rendimiento</a:t>
            </a:r>
            <a:endParaRPr sz="1200" b="0" i="0" u="none" strike="noStrike" cap="none" dirty="0">
              <a:solidFill>
                <a:srgbClr val="000000"/>
              </a:solidFill>
              <a:latin typeface="Arial"/>
              <a:ea typeface="Arial"/>
              <a:cs typeface="Arial"/>
              <a:sym typeface="Arial"/>
            </a:endParaRPr>
          </a:p>
        </p:txBody>
      </p:sp>
      <p:sp>
        <p:nvSpPr>
          <p:cNvPr id="373" name="Google Shape;373;p25: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26</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p26: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4" name="Google Shape;384;p26: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Arial"/>
              <a:buNone/>
            </a:pPr>
            <a:endParaRPr dirty="0"/>
          </a:p>
        </p:txBody>
      </p:sp>
      <p:sp>
        <p:nvSpPr>
          <p:cNvPr id="385" name="Google Shape;385;p26: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27</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a:extLst>
            <a:ext uri="{FF2B5EF4-FFF2-40B4-BE49-F238E27FC236}">
              <a16:creationId xmlns:a16="http://schemas.microsoft.com/office/drawing/2014/main" id="{FD076597-3821-2299-E388-CED751C553EE}"/>
            </a:ext>
          </a:extLst>
        </p:cNvPr>
        <p:cNvGrpSpPr/>
        <p:nvPr/>
      </p:nvGrpSpPr>
      <p:grpSpPr>
        <a:xfrm>
          <a:off x="0" y="0"/>
          <a:ext cx="0" cy="0"/>
          <a:chOff x="0" y="0"/>
          <a:chExt cx="0" cy="0"/>
        </a:xfrm>
      </p:grpSpPr>
      <p:sp>
        <p:nvSpPr>
          <p:cNvPr id="57" name="Google Shape;57;p3:notes">
            <a:extLst>
              <a:ext uri="{FF2B5EF4-FFF2-40B4-BE49-F238E27FC236}">
                <a16:creationId xmlns:a16="http://schemas.microsoft.com/office/drawing/2014/main" id="{04AFCE50-817B-EE1B-A2B1-5D92D3291639}"/>
              </a:ext>
            </a:extLst>
          </p:cNvPr>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 name="Google Shape;58;p3:notes">
            <a:extLst>
              <a:ext uri="{FF2B5EF4-FFF2-40B4-BE49-F238E27FC236}">
                <a16:creationId xmlns:a16="http://schemas.microsoft.com/office/drawing/2014/main" id="{80F51B7D-9B40-1811-C75B-BBDF73B1EA11}"/>
              </a:ext>
            </a:extLst>
          </p:cNvPr>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Aunque las disfunciones eréctiles son de naturaleza psiquiátrica, también tienen profundas consecuencias en el cuerpo, y comprenderlas puede ayudar realmente a los profesionales del fitness a detectar los primeros signos y promover la salud en sus clientes. ¿Por qué empezamos por el cuerpo y no por el cerebro? Porque los cambios físicos suelen aparecer antes de que se haga un diagnóstico. Los entrenadores, a diferencia de los psiquiatras, están en contacto con el cuerpo a diario. Pueden notar pérdida de peso, debilidad, exceso de ejercicio... cosas que otros podrían pasar por alto. Por eso su papel puede ser verdaderamente preventivo</a:t>
            </a:r>
            <a:endParaRPr dirty="0"/>
          </a:p>
        </p:txBody>
      </p:sp>
      <p:sp>
        <p:nvSpPr>
          <p:cNvPr id="59" name="Google Shape;59;p3:notes">
            <a:extLst>
              <a:ext uri="{FF2B5EF4-FFF2-40B4-BE49-F238E27FC236}">
                <a16:creationId xmlns:a16="http://schemas.microsoft.com/office/drawing/2014/main" id="{5DC4DB13-D925-EF1E-306D-0465AAB8DD9A}"/>
              </a:ext>
            </a:extLst>
          </p:cNvPr>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3</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2646859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p4: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 name="Google Shape;74;p4: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Arial"/>
              <a:buNone/>
            </a:pPr>
            <a:endParaRPr dirty="0"/>
          </a:p>
        </p:txBody>
      </p:sp>
      <p:sp>
        <p:nvSpPr>
          <p:cNvPr id="75" name="Google Shape;75;p4: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4</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p5: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9" name="Google Shape;89;p5: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Arial"/>
              <a:buNone/>
            </a:pPr>
            <a:endParaRPr i="0"/>
          </a:p>
        </p:txBody>
      </p:sp>
      <p:sp>
        <p:nvSpPr>
          <p:cNvPr id="90" name="Google Shape;90;p5: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5</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6: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 name="Google Shape;102;p6: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Hablemos de un concepto básico pero fundamental: el equilibrio energético.</a:t>
            </a:r>
            <a:endParaRPr dirty="0"/>
          </a:p>
          <a:p>
            <a:pPr marL="0" lvl="0" indent="0" algn="l" rtl="0">
              <a:spcBef>
                <a:spcPts val="0"/>
              </a:spcBef>
              <a:spcAft>
                <a:spcPts val="0"/>
              </a:spcAft>
              <a:buNone/>
            </a:pPr>
            <a:r>
              <a:rPr lang="en-US" dirty="0"/>
              <a:t>Cada día, introducimos energía a través de los alimentos, y es esta energía la que nuestro cuerpo utiliza para vivir, moverse, pensar, digerir, incluso dormir.</a:t>
            </a:r>
            <a:endParaRPr dirty="0"/>
          </a:p>
        </p:txBody>
      </p:sp>
      <p:sp>
        <p:nvSpPr>
          <p:cNvPr id="103" name="Google Shape;103;p6: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6</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a:extLst>
            <a:ext uri="{FF2B5EF4-FFF2-40B4-BE49-F238E27FC236}">
              <a16:creationId xmlns:a16="http://schemas.microsoft.com/office/drawing/2014/main" id="{CE2B09DE-68D2-AE89-8ECB-CC0C4E9F777D}"/>
            </a:ext>
          </a:extLst>
        </p:cNvPr>
        <p:cNvGrpSpPr/>
        <p:nvPr/>
      </p:nvGrpSpPr>
      <p:grpSpPr>
        <a:xfrm>
          <a:off x="0" y="0"/>
          <a:ext cx="0" cy="0"/>
          <a:chOff x="0" y="0"/>
          <a:chExt cx="0" cy="0"/>
        </a:xfrm>
      </p:grpSpPr>
      <p:sp>
        <p:nvSpPr>
          <p:cNvPr id="101" name="Google Shape;101;p6:notes">
            <a:extLst>
              <a:ext uri="{FF2B5EF4-FFF2-40B4-BE49-F238E27FC236}">
                <a16:creationId xmlns:a16="http://schemas.microsoft.com/office/drawing/2014/main" id="{043EE850-D305-8715-F553-98F01A976F2A}"/>
              </a:ext>
            </a:extLst>
          </p:cNvPr>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 name="Google Shape;102;p6:notes">
            <a:extLst>
              <a:ext uri="{FF2B5EF4-FFF2-40B4-BE49-F238E27FC236}">
                <a16:creationId xmlns:a16="http://schemas.microsoft.com/office/drawing/2014/main" id="{2621D3CE-5159-A346-3959-C0D46875DF70}"/>
              </a:ext>
            </a:extLst>
          </p:cNvPr>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Cuando la energía introducida, es decir, la ingesta, es inferior a la energía consumida, es decir, el gasto, el organismo entra en lo que denominamos equilibrio energético negativo.</a:t>
            </a:r>
            <a:endParaRPr dirty="0"/>
          </a:p>
          <a:p>
            <a:pPr marL="0" lvl="0" indent="0" algn="l" rtl="0">
              <a:spcBef>
                <a:spcPts val="0"/>
              </a:spcBef>
              <a:spcAft>
                <a:spcPts val="0"/>
              </a:spcAft>
              <a:buNone/>
            </a:pPr>
            <a:r>
              <a:rPr lang="en-US" dirty="0"/>
              <a:t>Esto puede ocurrir de forma voluntaria -como en el caso de restricciones alimentarias excesivas- o involuntaria, por ejemplo cuando se aumenta mucho la actividad física sin compensarlo con una nutrición adecuada.</a:t>
            </a:r>
            <a:endParaRPr dirty="0"/>
          </a:p>
          <a:p>
            <a:pPr marL="0" lvl="0" indent="0" algn="l" rtl="0">
              <a:spcBef>
                <a:spcPts val="0"/>
              </a:spcBef>
              <a:spcAft>
                <a:spcPts val="0"/>
              </a:spcAft>
              <a:buNone/>
            </a:pPr>
            <a:r>
              <a:rPr lang="en-US" dirty="0"/>
              <a:t>En trastornos alimentarios como la anorexia o </a:t>
            </a:r>
            <a:r>
              <a:rPr lang="en-US" dirty="0" err="1"/>
              <a:t>la vigorexia</a:t>
            </a:r>
            <a:r>
              <a:rPr lang="en-US" dirty="0"/>
              <a:t>, este desequilibrio suele ser crónico y profundo, y puede llevar al organismo a utilizar sus propios tejidos como fuente de energía.</a:t>
            </a:r>
            <a:endParaRPr dirty="0"/>
          </a:p>
          <a:p>
            <a:pPr marL="0" lvl="0" indent="0" algn="l" rtl="0">
              <a:spcBef>
                <a:spcPts val="0"/>
              </a:spcBef>
              <a:spcAft>
                <a:spcPts val="0"/>
              </a:spcAft>
              <a:buNone/>
            </a:pPr>
            <a:r>
              <a:rPr lang="en-US" dirty="0"/>
              <a:t>Es el punto de partida de muchas alteraciones fisiológicas que veremos en breve. Como entrenador, aprender a reconocer un estado de equilibrio negativo persistente puede marcar realmente la diferencia.</a:t>
            </a:r>
            <a:endParaRPr dirty="0"/>
          </a:p>
        </p:txBody>
      </p:sp>
      <p:sp>
        <p:nvSpPr>
          <p:cNvPr id="103" name="Google Shape;103;p6:notes">
            <a:extLst>
              <a:ext uri="{FF2B5EF4-FFF2-40B4-BE49-F238E27FC236}">
                <a16:creationId xmlns:a16="http://schemas.microsoft.com/office/drawing/2014/main" id="{CF258E82-9362-6EB8-63F9-2783E4F1A86F}"/>
              </a:ext>
            </a:extLst>
          </p:cNvPr>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7</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7843330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7: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 name="Google Shape;116;p7: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El hambre puede ser biológica: comemos porque nuestro cuerpo necesita combustible. Pero también puede ser hedónica: impulsada por la emoción, el estrés o el placer. Estas dos formas de hambre están reguladas por sistemas cerebrales diferentes. El córtex prefrontal nos ayuda a tomar decisiones alimentarias conscientes, mientras que el sistema límbico relaciona la comida con la comodidad y el placer. En las disfunciones eréctiles, este equilibrio suele perderse.</a:t>
            </a:r>
            <a:endParaRPr/>
          </a:p>
        </p:txBody>
      </p:sp>
      <p:sp>
        <p:nvSpPr>
          <p:cNvPr id="117" name="Google Shape;117;p7: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8</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p8: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 name="Google Shape;130;p8: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Arial"/>
              <a:buNone/>
            </a:pPr>
            <a:r>
              <a:rPr lang="en-US" i="0" dirty="0"/>
              <a:t>Para entender las disfunciones eréctiles, primero tenemos que examinar cómo se regula el apetito. El </a:t>
            </a:r>
            <a:r>
              <a:rPr lang="en-US" b="1" i="0" dirty="0"/>
              <a:t>hipotálamo </a:t>
            </a:r>
            <a:r>
              <a:rPr lang="en-US" i="0" dirty="0"/>
              <a:t>es la región cerebral clave responsable del hambre y la saciedad. Dentro del hipotálamo, tenemos dos grupos principales de neuronas que controlan el comportamiento alimentario: las </a:t>
            </a:r>
            <a:r>
              <a:rPr lang="en-US" b="1" i="0" dirty="0"/>
              <a:t>neuronas </a:t>
            </a:r>
            <a:r>
              <a:rPr lang="en-US" b="1" i="0" dirty="0" err="1"/>
              <a:t>NPY/AgRP</a:t>
            </a:r>
            <a:r>
              <a:rPr lang="en-US" i="0" dirty="0"/>
              <a:t>, que </a:t>
            </a:r>
            <a:r>
              <a:rPr lang="en-US" b="1" i="0" dirty="0"/>
              <a:t>estimulan el hambre</a:t>
            </a:r>
            <a:r>
              <a:rPr lang="en-US" i="0" dirty="0"/>
              <a:t>, y las </a:t>
            </a:r>
            <a:r>
              <a:rPr lang="en-US" b="1" i="0" dirty="0"/>
              <a:t>neuronas POMC</a:t>
            </a:r>
            <a:r>
              <a:rPr lang="en-US" i="0" dirty="0"/>
              <a:t>, que </a:t>
            </a:r>
            <a:r>
              <a:rPr lang="en-US" b="1" i="0" dirty="0"/>
              <a:t>promueven la saciedad</a:t>
            </a:r>
            <a:r>
              <a:rPr lang="en-US" i="0" dirty="0"/>
              <a:t>.</a:t>
            </a:r>
            <a:endParaRPr dirty="0"/>
          </a:p>
          <a:p>
            <a:pPr marL="0" lvl="0" indent="0" algn="l" rtl="0">
              <a:spcBef>
                <a:spcPts val="0"/>
              </a:spcBef>
              <a:spcAft>
                <a:spcPts val="0"/>
              </a:spcAft>
              <a:buClr>
                <a:schemeClr val="dk1"/>
              </a:buClr>
              <a:buSzPts val="1200"/>
              <a:buFont typeface="Arial"/>
              <a:buNone/>
            </a:pPr>
            <a:r>
              <a:rPr lang="en-US" i="0" dirty="0"/>
              <a:t>Estas neuronas reciben señales del cuerpo a través de hormonas clave. </a:t>
            </a:r>
            <a:r>
              <a:rPr lang="en-US" b="1" i="0" dirty="0"/>
              <a:t>La grelina</a:t>
            </a:r>
            <a:r>
              <a:rPr lang="en-US" i="0" dirty="0"/>
              <a:t>, a menudo llamada la "hormona del hambre", aumenta antes de las comidas, haciéndonos sentir hambrientos. Por otro lado, </a:t>
            </a:r>
            <a:r>
              <a:rPr lang="en-US" b="1" i="0" dirty="0"/>
              <a:t>la leptina</a:t>
            </a:r>
            <a:r>
              <a:rPr lang="en-US" i="0" dirty="0"/>
              <a:t>, producida por las células adiposas, señala la saciedad y ayuda a regular el equilibrio energético.</a:t>
            </a:r>
            <a:endParaRPr dirty="0"/>
          </a:p>
          <a:p>
            <a:pPr marL="0" lvl="0" indent="0" algn="l" rtl="0">
              <a:spcBef>
                <a:spcPts val="0"/>
              </a:spcBef>
              <a:spcAft>
                <a:spcPts val="0"/>
              </a:spcAft>
              <a:buClr>
                <a:schemeClr val="dk1"/>
              </a:buClr>
              <a:buSzPts val="1200"/>
              <a:buFont typeface="Arial"/>
              <a:buNone/>
            </a:pPr>
            <a:r>
              <a:rPr lang="en-US" i="0" dirty="0"/>
              <a:t>En la anorexia nerviosa, los estudios muestran </a:t>
            </a:r>
            <a:r>
              <a:rPr lang="en-US" b="1" i="0" dirty="0"/>
              <a:t>una alteración de la señalización de la leptina</a:t>
            </a:r>
            <a:r>
              <a:rPr lang="en-US" i="0" dirty="0"/>
              <a:t>, que puede contribuir a la supresión de las señales de hambre. Por el contrario, los individuos con trastorno por atracón pueden tener una respuesta reducida a la leptina, lo que conduce a dificultades para reconocer la saciedad.</a:t>
            </a:r>
            <a:endParaRPr dirty="0"/>
          </a:p>
          <a:p>
            <a:pPr marL="0" lvl="0" indent="0" algn="l" rtl="0">
              <a:spcBef>
                <a:spcPts val="0"/>
              </a:spcBef>
              <a:spcAft>
                <a:spcPts val="0"/>
              </a:spcAft>
              <a:buNone/>
            </a:pPr>
            <a:r>
              <a:rPr lang="en-US" i="0" dirty="0"/>
              <a:t>Comprender estos mecanismos nos ayuda a entender por qué los trastornos alimentarios no son sólo cuestión de fuerza de voluntad, sino que implican alteraciones neurobiológicas complejas. A continuación analizaremos el papel de los neurotransmisores en estos trastornos.</a:t>
            </a:r>
            <a:endParaRPr dirty="0"/>
          </a:p>
          <a:p>
            <a:pPr marL="0" lvl="0" indent="0" algn="l" rtl="0">
              <a:spcBef>
                <a:spcPts val="0"/>
              </a:spcBef>
              <a:spcAft>
                <a:spcPts val="0"/>
              </a:spcAft>
              <a:buNone/>
            </a:pPr>
            <a:endParaRPr dirty="0"/>
          </a:p>
        </p:txBody>
      </p:sp>
      <p:sp>
        <p:nvSpPr>
          <p:cNvPr id="131" name="Google Shape;131;p8: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9</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efault" type="title">
  <p:cSld name="TITLE">
    <p:spTree>
      <p:nvGrpSpPr>
        <p:cNvPr id="1" name="Shape 15"/>
        <p:cNvGrpSpPr/>
        <p:nvPr/>
      </p:nvGrpSpPr>
      <p:grpSpPr>
        <a:xfrm>
          <a:off x="0" y="0"/>
          <a:ext cx="0" cy="0"/>
          <a:chOff x="0" y="0"/>
          <a:chExt cx="0" cy="0"/>
        </a:xfrm>
      </p:grpSpPr>
      <p:sp>
        <p:nvSpPr>
          <p:cNvPr id="16" name="Google Shape;16;p28"/>
          <p:cNvSpPr txBox="1">
            <a:spLocks noGrp="1"/>
          </p:cNvSpPr>
          <p:nvPr>
            <p:ph type="title"/>
          </p:nvPr>
        </p:nvSpPr>
        <p:spPr>
          <a:xfrm>
            <a:off x="504000" y="226080"/>
            <a:ext cx="9071640" cy="946440"/>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8"/>
          <p:cNvSpPr txBox="1">
            <a:spLocks noGrp="1"/>
          </p:cNvSpPr>
          <p:nvPr>
            <p:ph type="subTitle" idx="1"/>
          </p:nvPr>
        </p:nvSpPr>
        <p:spPr>
          <a:xfrm>
            <a:off x="504000" y="1326600"/>
            <a:ext cx="9071640" cy="3288240"/>
          </a:xfrm>
          <a:prstGeom prst="rect">
            <a:avLst/>
          </a:prstGeom>
          <a:noFill/>
          <a:ln>
            <a:noFill/>
          </a:ln>
        </p:spPr>
        <p:txBody>
          <a:bodyPr spcFirstLastPara="1" wrap="square" lIns="0" tIns="0" rIns="0" bIns="0" anchor="ctr" anchorCtr="0">
            <a:noAutofit/>
          </a:bodyPr>
          <a:lstStyle>
            <a:lvl1pPr lvl="0" algn="l">
              <a:lnSpc>
                <a:spcPct val="90000"/>
              </a:lnSpc>
              <a:spcBef>
                <a:spcPts val="1000"/>
              </a:spcBef>
              <a:spcAft>
                <a:spcPts val="0"/>
              </a:spcAft>
              <a:buClr>
                <a:schemeClr val="dk1"/>
              </a:buClr>
              <a:buSzPts val="1800"/>
              <a:buChar char="•"/>
              <a:defRPr/>
            </a:lvl1pPr>
            <a:lvl2pPr lvl="1" algn="l">
              <a:lnSpc>
                <a:spcPct val="90000"/>
              </a:lnSpc>
              <a:spcBef>
                <a:spcPts val="500"/>
              </a:spcBef>
              <a:spcAft>
                <a:spcPts val="0"/>
              </a:spcAft>
              <a:buClr>
                <a:schemeClr val="dk1"/>
              </a:buClr>
              <a:buSzPts val="1800"/>
              <a:buChar char="•"/>
              <a:defRPr/>
            </a:lvl2pPr>
            <a:lvl3pPr lvl="2" algn="l">
              <a:lnSpc>
                <a:spcPct val="90000"/>
              </a:lnSpc>
              <a:spcBef>
                <a:spcPts val="500"/>
              </a:spcBef>
              <a:spcAft>
                <a:spcPts val="0"/>
              </a:spcAft>
              <a:buClr>
                <a:schemeClr val="dk1"/>
              </a:buClr>
              <a:buSzPts val="1800"/>
              <a:buChar char="•"/>
              <a:defRPr/>
            </a:lvl3pPr>
            <a:lvl4pPr lvl="3" algn="l">
              <a:lnSpc>
                <a:spcPct val="90000"/>
              </a:lnSpc>
              <a:spcBef>
                <a:spcPts val="500"/>
              </a:spcBef>
              <a:spcAft>
                <a:spcPts val="0"/>
              </a:spcAft>
              <a:buClr>
                <a:schemeClr val="dk1"/>
              </a:buClr>
              <a:buSzPts val="1800"/>
              <a:buChar char="•"/>
              <a:defRPr/>
            </a:lvl4pPr>
            <a:lvl5pPr lvl="4" algn="l">
              <a:lnSpc>
                <a:spcPct val="9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18" name="Google Shape;18;p28"/>
          <p:cNvSpPr txBox="1">
            <a:spLocks noGrp="1"/>
          </p:cNvSpPr>
          <p:nvPr>
            <p:ph type="ftr" idx="11"/>
          </p:nvPr>
        </p:nvSpPr>
        <p:spPr>
          <a:xfrm>
            <a:off x="3447360" y="5165280"/>
            <a:ext cx="3195000" cy="390600"/>
          </a:xfrm>
          <a:prstGeom prst="rect">
            <a:avLst/>
          </a:prstGeom>
          <a:noFill/>
          <a:ln>
            <a:noFill/>
          </a:ln>
        </p:spPr>
        <p:txBody>
          <a:bodyPr spcFirstLastPara="1" wrap="square" lIns="0" tIns="0" rIns="0" bIns="0" anchor="t" anchorCtr="0">
            <a:noAutofit/>
          </a:bodyPr>
          <a:lstStyle>
            <a:lvl1pPr lvl="0" algn="ctr">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28"/>
          <p:cNvSpPr txBox="1">
            <a:spLocks noGrp="1"/>
          </p:cNvSpPr>
          <p:nvPr>
            <p:ph type="sldNum" idx="12"/>
          </p:nvPr>
        </p:nvSpPr>
        <p:spPr>
          <a:xfrm>
            <a:off x="7227360" y="5165280"/>
            <a:ext cx="2348280" cy="390600"/>
          </a:xfrm>
          <a:prstGeom prst="rect">
            <a:avLst/>
          </a:prstGeom>
          <a:noFill/>
          <a:ln>
            <a:noFill/>
          </a:ln>
        </p:spPr>
        <p:txBody>
          <a:bodyPr spcFirstLastPara="1" wrap="square" lIns="0" tIns="0" rIns="0" bIns="0" anchor="t" anchorCtr="0">
            <a:noAutofit/>
          </a:bodyPr>
          <a:lstStyle>
            <a:lvl1pPr marL="0" lvl="0" indent="0" algn="r">
              <a:spcBef>
                <a:spcPts val="0"/>
              </a:spcBef>
              <a:buClr>
                <a:srgbClr val="000000"/>
              </a:buClr>
              <a:buSzPts val="1400"/>
              <a:buFont typeface="Times New Roman"/>
              <a:buNone/>
              <a:defRPr sz="1400" b="0" u="none" strike="noStrike">
                <a:solidFill>
                  <a:srgbClr val="000000"/>
                </a:solidFill>
                <a:latin typeface="Times New Roman"/>
                <a:ea typeface="Times New Roman"/>
                <a:cs typeface="Times New Roman"/>
                <a:sym typeface="Times New Roman"/>
              </a:defRPr>
            </a:lvl1pPr>
            <a:lvl2pPr marL="0" lvl="1" indent="0" algn="r">
              <a:spcBef>
                <a:spcPts val="0"/>
              </a:spcBef>
              <a:buClr>
                <a:srgbClr val="000000"/>
              </a:buClr>
              <a:buSzPts val="1400"/>
              <a:buFont typeface="Times New Roman"/>
              <a:buNone/>
              <a:defRPr sz="1400" b="0" u="none" strike="noStrike">
                <a:solidFill>
                  <a:srgbClr val="000000"/>
                </a:solidFill>
                <a:latin typeface="Times New Roman"/>
                <a:ea typeface="Times New Roman"/>
                <a:cs typeface="Times New Roman"/>
                <a:sym typeface="Times New Roman"/>
              </a:defRPr>
            </a:lvl2pPr>
            <a:lvl3pPr marL="0" lvl="2" indent="0" algn="r">
              <a:spcBef>
                <a:spcPts val="0"/>
              </a:spcBef>
              <a:buClr>
                <a:srgbClr val="000000"/>
              </a:buClr>
              <a:buSzPts val="1400"/>
              <a:buFont typeface="Times New Roman"/>
              <a:buNone/>
              <a:defRPr sz="1400" b="0" u="none" strike="noStrike">
                <a:solidFill>
                  <a:srgbClr val="000000"/>
                </a:solidFill>
                <a:latin typeface="Times New Roman"/>
                <a:ea typeface="Times New Roman"/>
                <a:cs typeface="Times New Roman"/>
                <a:sym typeface="Times New Roman"/>
              </a:defRPr>
            </a:lvl3pPr>
            <a:lvl4pPr marL="0" lvl="3" indent="0" algn="r">
              <a:spcBef>
                <a:spcPts val="0"/>
              </a:spcBef>
              <a:buClr>
                <a:srgbClr val="000000"/>
              </a:buClr>
              <a:buSzPts val="1400"/>
              <a:buFont typeface="Times New Roman"/>
              <a:buNone/>
              <a:defRPr sz="1400" b="0" u="none" strike="noStrike">
                <a:solidFill>
                  <a:srgbClr val="000000"/>
                </a:solidFill>
                <a:latin typeface="Times New Roman"/>
                <a:ea typeface="Times New Roman"/>
                <a:cs typeface="Times New Roman"/>
                <a:sym typeface="Times New Roman"/>
              </a:defRPr>
            </a:lvl4pPr>
            <a:lvl5pPr marL="0" lvl="4" indent="0" algn="r">
              <a:spcBef>
                <a:spcPts val="0"/>
              </a:spcBef>
              <a:buClr>
                <a:srgbClr val="000000"/>
              </a:buClr>
              <a:buSzPts val="1400"/>
              <a:buFont typeface="Times New Roman"/>
              <a:buNone/>
              <a:defRPr sz="1400" b="0" u="none" strike="noStrike">
                <a:solidFill>
                  <a:srgbClr val="000000"/>
                </a:solidFill>
                <a:latin typeface="Times New Roman"/>
                <a:ea typeface="Times New Roman"/>
                <a:cs typeface="Times New Roman"/>
                <a:sym typeface="Times New Roman"/>
              </a:defRPr>
            </a:lvl5pPr>
            <a:lvl6pPr marL="0" lvl="5" indent="0" algn="r">
              <a:spcBef>
                <a:spcPts val="0"/>
              </a:spcBef>
              <a:buClr>
                <a:srgbClr val="000000"/>
              </a:buClr>
              <a:buSzPts val="1400"/>
              <a:buFont typeface="Times New Roman"/>
              <a:buNone/>
              <a:defRPr sz="1400" b="0" u="none" strike="noStrike">
                <a:solidFill>
                  <a:srgbClr val="000000"/>
                </a:solidFill>
                <a:latin typeface="Times New Roman"/>
                <a:ea typeface="Times New Roman"/>
                <a:cs typeface="Times New Roman"/>
                <a:sym typeface="Times New Roman"/>
              </a:defRPr>
            </a:lvl6pPr>
            <a:lvl7pPr marL="0" lvl="6" indent="0" algn="r">
              <a:spcBef>
                <a:spcPts val="0"/>
              </a:spcBef>
              <a:buClr>
                <a:srgbClr val="000000"/>
              </a:buClr>
              <a:buSzPts val="1400"/>
              <a:buFont typeface="Times New Roman"/>
              <a:buNone/>
              <a:defRPr sz="1400" b="0" u="none" strike="noStrike">
                <a:solidFill>
                  <a:srgbClr val="000000"/>
                </a:solidFill>
                <a:latin typeface="Times New Roman"/>
                <a:ea typeface="Times New Roman"/>
                <a:cs typeface="Times New Roman"/>
                <a:sym typeface="Times New Roman"/>
              </a:defRPr>
            </a:lvl7pPr>
            <a:lvl8pPr marL="0" lvl="7" indent="0" algn="r">
              <a:spcBef>
                <a:spcPts val="0"/>
              </a:spcBef>
              <a:buClr>
                <a:srgbClr val="000000"/>
              </a:buClr>
              <a:buSzPts val="1400"/>
              <a:buFont typeface="Times New Roman"/>
              <a:buNone/>
              <a:defRPr sz="1400" b="0" u="none" strike="noStrike">
                <a:solidFill>
                  <a:srgbClr val="000000"/>
                </a:solidFill>
                <a:latin typeface="Times New Roman"/>
                <a:ea typeface="Times New Roman"/>
                <a:cs typeface="Times New Roman"/>
                <a:sym typeface="Times New Roman"/>
              </a:defRPr>
            </a:lvl8pPr>
            <a:lvl9pPr marL="0" lvl="8" indent="0" algn="r">
              <a:spcBef>
                <a:spcPts val="0"/>
              </a:spcBef>
              <a:buClr>
                <a:srgbClr val="000000"/>
              </a:buClr>
              <a:buSzPts val="1400"/>
              <a:buFont typeface="Times New Roman"/>
              <a:buNone/>
              <a:defRPr sz="1400" b="0" u="none" strike="noStrike">
                <a:solidFill>
                  <a:srgbClr val="000000"/>
                </a:solidFill>
                <a:latin typeface="Times New Roman"/>
                <a:ea typeface="Times New Roman"/>
                <a:cs typeface="Times New Roman"/>
                <a:sym typeface="Times New Roman"/>
              </a:defRPr>
            </a:lvl9pPr>
          </a:lstStyle>
          <a:p>
            <a:pPr marL="0" lvl="0" indent="0" algn="r" rtl="0">
              <a:spcBef>
                <a:spcPts val="0"/>
              </a:spcBef>
              <a:spcAft>
                <a:spcPts val="0"/>
              </a:spcAft>
              <a:buNone/>
            </a:pPr>
            <a:fld id="{00000000-1234-1234-1234-123412341234}" type="slidenum">
              <a:rPr lang="en-US"/>
              <a:t>‹N›</a:t>
            </a:fld>
            <a:endParaRPr/>
          </a:p>
        </p:txBody>
      </p:sp>
      <p:sp>
        <p:nvSpPr>
          <p:cNvPr id="20" name="Google Shape;20;p28"/>
          <p:cNvSpPr txBox="1">
            <a:spLocks noGrp="1"/>
          </p:cNvSpPr>
          <p:nvPr>
            <p:ph type="dt" idx="10"/>
          </p:nvPr>
        </p:nvSpPr>
        <p:spPr>
          <a:xfrm>
            <a:off x="504000" y="5165280"/>
            <a:ext cx="2348280" cy="390600"/>
          </a:xfrm>
          <a:prstGeom prst="rect">
            <a:avLst/>
          </a:prstGeom>
          <a:noFill/>
          <a:ln>
            <a:noFill/>
          </a:ln>
        </p:spPr>
        <p:txBody>
          <a:bodyPr spcFirstLastPara="1" wrap="square" lIns="0" tIns="0" rIns="0" bIns="0" anchor="t" anchorCtr="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7"/>
          <p:cNvSpPr txBox="1">
            <a:spLocks noGrp="1"/>
          </p:cNvSpPr>
          <p:nvPr>
            <p:ph type="title"/>
          </p:nvPr>
        </p:nvSpPr>
        <p:spPr>
          <a:xfrm>
            <a:off x="504000" y="226080"/>
            <a:ext cx="9071640" cy="946440"/>
          </a:xfrm>
          <a:prstGeom prst="rect">
            <a:avLst/>
          </a:prstGeom>
          <a:noFill/>
          <a:ln>
            <a:noFill/>
          </a:ln>
        </p:spPr>
        <p:txBody>
          <a:bodyPr spcFirstLastPara="1" wrap="square" lIns="0" tIns="0" rIns="0" bIns="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7"/>
          <p:cNvSpPr txBox="1">
            <a:spLocks noGrp="1"/>
          </p:cNvSpPr>
          <p:nvPr>
            <p:ph type="body" idx="1"/>
          </p:nvPr>
        </p:nvSpPr>
        <p:spPr>
          <a:xfrm>
            <a:off x="504000" y="1326600"/>
            <a:ext cx="9071640" cy="3288240"/>
          </a:xfrm>
          <a:prstGeom prst="rect">
            <a:avLst/>
          </a:prstGeom>
          <a:noFill/>
          <a:ln>
            <a:noFill/>
          </a:ln>
        </p:spPr>
        <p:txBody>
          <a:bodyPr spcFirstLastPara="1" wrap="square" lIns="0" tIns="0" rIns="0" bIns="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2" name="Google Shape;12;p27"/>
          <p:cNvSpPr txBox="1">
            <a:spLocks noGrp="1"/>
          </p:cNvSpPr>
          <p:nvPr>
            <p:ph type="dt" idx="10"/>
          </p:nvPr>
        </p:nvSpPr>
        <p:spPr>
          <a:xfrm>
            <a:off x="504000" y="5165280"/>
            <a:ext cx="2348280" cy="390600"/>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27"/>
          <p:cNvSpPr txBox="1">
            <a:spLocks noGrp="1"/>
          </p:cNvSpPr>
          <p:nvPr>
            <p:ph type="ftr" idx="11"/>
          </p:nvPr>
        </p:nvSpPr>
        <p:spPr>
          <a:xfrm>
            <a:off x="3447360" y="5165280"/>
            <a:ext cx="3195000" cy="390600"/>
          </a:xfrm>
          <a:prstGeom prst="rect">
            <a:avLst/>
          </a:prstGeom>
          <a:noFill/>
          <a:ln>
            <a:noFill/>
          </a:ln>
        </p:spPr>
        <p:txBody>
          <a:bodyPr spcFirstLastPara="1" wrap="square" lIns="0" tIns="0" rIns="0" bIns="0" anchor="t" anchorCtr="0">
            <a:noAutofit/>
          </a:bodyPr>
          <a:lstStyle>
            <a:lvl1pPr marR="0" lvl="0" algn="ctr" rtl="0">
              <a:spcBef>
                <a:spcPts val="0"/>
              </a:spcBef>
              <a:spcAft>
                <a:spcPts val="0"/>
              </a:spcAft>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27"/>
          <p:cNvSpPr txBox="1">
            <a:spLocks noGrp="1"/>
          </p:cNvSpPr>
          <p:nvPr>
            <p:ph type="sldNum" idx="12"/>
          </p:nvPr>
        </p:nvSpPr>
        <p:spPr>
          <a:xfrm>
            <a:off x="7227360" y="5165280"/>
            <a:ext cx="2348280" cy="390600"/>
          </a:xfrm>
          <a:prstGeom prst="rect">
            <a:avLst/>
          </a:prstGeom>
          <a:noFill/>
          <a:ln>
            <a:noFill/>
          </a:ln>
        </p:spPr>
        <p:txBody>
          <a:bodyPr spcFirstLastPara="1" wrap="square" lIns="0" tIns="0" rIns="0" bIns="0" anchor="t" anchorCtr="0">
            <a:noAutofit/>
          </a:bodyPr>
          <a:lstStyle>
            <a:lvl1pPr marL="0" marR="0" lvl="0" indent="0" algn="r" rtl="0">
              <a:spcBef>
                <a:spcPts val="0"/>
              </a:spcBef>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1pPr>
            <a:lvl2pPr marL="0" marR="0" lvl="1" indent="0" algn="r" rtl="0">
              <a:spcBef>
                <a:spcPts val="0"/>
              </a:spcBef>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2pPr>
            <a:lvl3pPr marL="0" marR="0" lvl="2" indent="0" algn="r" rtl="0">
              <a:spcBef>
                <a:spcPts val="0"/>
              </a:spcBef>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3pPr>
            <a:lvl4pPr marL="0" marR="0" lvl="3" indent="0" algn="r" rtl="0">
              <a:spcBef>
                <a:spcPts val="0"/>
              </a:spcBef>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4pPr>
            <a:lvl5pPr marL="0" marR="0" lvl="4" indent="0" algn="r" rtl="0">
              <a:spcBef>
                <a:spcPts val="0"/>
              </a:spcBef>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5pPr>
            <a:lvl6pPr marL="0" marR="0" lvl="5" indent="0" algn="r" rtl="0">
              <a:spcBef>
                <a:spcPts val="0"/>
              </a:spcBef>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6pPr>
            <a:lvl7pPr marL="0" marR="0" lvl="6" indent="0" algn="r" rtl="0">
              <a:spcBef>
                <a:spcPts val="0"/>
              </a:spcBef>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7pPr>
            <a:lvl8pPr marL="0" marR="0" lvl="7" indent="0" algn="r" rtl="0">
              <a:spcBef>
                <a:spcPts val="0"/>
              </a:spcBef>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8pPr>
            <a:lvl9pPr marL="0" marR="0" lvl="8" indent="0" algn="r" rtl="0">
              <a:spcBef>
                <a:spcPts val="0"/>
              </a:spcBef>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9pPr>
          </a:lstStyle>
          <a:p>
            <a:pPr marL="0" lvl="0" indent="0" algn="r" rtl="0">
              <a:spcBef>
                <a:spcPts val="0"/>
              </a:spcBef>
              <a:spcAft>
                <a:spcPts val="0"/>
              </a:spcAft>
              <a:buNone/>
            </a:pPr>
            <a:fld id="{00000000-1234-1234-1234-123412341234}" type="slidenum">
              <a:rPr lang="en-US"/>
              <a:t>‹N›</a:t>
            </a:fld>
            <a:endParaRPr/>
          </a:p>
        </p:txBody>
      </p:sp>
    </p:spTree>
  </p:cSld>
  <p:clrMap bg1="lt1" tx1="dk1" bg2="dk2" tx2="lt2" accent1="accent1" accent2="accent2" accent3="accent3" accent4="accent4" accent5="accent5" accent6="accent6" hlink="hlink" folHlink="folHlink"/>
  <p:sldLayoutIdLst>
    <p:sldLayoutId id="214748364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18.jpg"/><Relationship Id="rId7" Type="http://schemas.openxmlformats.org/officeDocument/2006/relationships/image" Target="../media/image20.jp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9.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jp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5.jpg"/><Relationship Id="rId7" Type="http://schemas.openxmlformats.org/officeDocument/2006/relationships/image" Target="../media/image28.jpg"/><Relationship Id="rId12" Type="http://schemas.openxmlformats.org/officeDocument/2006/relationships/image" Target="../media/image32.jp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7.jpg"/><Relationship Id="rId11" Type="http://schemas.openxmlformats.org/officeDocument/2006/relationships/image" Target="../media/image31.jpg"/><Relationship Id="rId5" Type="http://schemas.openxmlformats.org/officeDocument/2006/relationships/image" Target="../media/image9.png"/><Relationship Id="rId10" Type="http://schemas.openxmlformats.org/officeDocument/2006/relationships/image" Target="../media/image30.jpg"/><Relationship Id="rId4" Type="http://schemas.openxmlformats.org/officeDocument/2006/relationships/image" Target="../media/image26.jpg"/><Relationship Id="rId9" Type="http://schemas.openxmlformats.org/officeDocument/2006/relationships/image" Target="../media/image29.jpg"/></Relationships>
</file>

<file path=ppt/slides/_rels/slide15.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9.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jp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40.jpg"/><Relationship Id="rId5" Type="http://schemas.openxmlformats.org/officeDocument/2006/relationships/image" Target="../media/image9.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7.png"/></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47.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2.jpg"/><Relationship Id="rId7"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0.jpg"/><Relationship Id="rId5" Type="http://schemas.openxmlformats.org/officeDocument/2006/relationships/image" Target="../media/image9.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0.jp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5.jpg"/><Relationship Id="rId5" Type="http://schemas.openxmlformats.org/officeDocument/2006/relationships/image" Target="../media/image9.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5.jp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6.jp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1"/>
        <p:cNvGrpSpPr/>
        <p:nvPr/>
      </p:nvGrpSpPr>
      <p:grpSpPr>
        <a:xfrm>
          <a:off x="0" y="0"/>
          <a:ext cx="0" cy="0"/>
          <a:chOff x="0" y="0"/>
          <a:chExt cx="0" cy="0"/>
        </a:xfrm>
      </p:grpSpPr>
      <p:sp>
        <p:nvSpPr>
          <p:cNvPr id="32" name="Google Shape;32;p1"/>
          <p:cNvSpPr txBox="1"/>
          <p:nvPr/>
        </p:nvSpPr>
        <p:spPr>
          <a:xfrm>
            <a:off x="6870600" y="2876400"/>
            <a:ext cx="2514600" cy="6858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000000"/>
              </a:buClr>
              <a:buSzPts val="3200"/>
              <a:buFont typeface="Arial"/>
              <a:buNone/>
            </a:pPr>
            <a:endParaRPr sz="3200" b="0" i="0" u="none" strike="noStrike" cap="none" dirty="0">
              <a:solidFill>
                <a:srgbClr val="000000"/>
              </a:solidFill>
              <a:latin typeface="Arial"/>
              <a:ea typeface="Arial"/>
              <a:cs typeface="Arial"/>
              <a:sym typeface="Arial"/>
            </a:endParaRPr>
          </a:p>
        </p:txBody>
      </p:sp>
      <p:pic>
        <p:nvPicPr>
          <p:cNvPr id="33" name="Google Shape;33;p1"/>
          <p:cNvPicPr preferRelativeResize="0"/>
          <p:nvPr/>
        </p:nvPicPr>
        <p:blipFill rotWithShape="1">
          <a:blip r:embed="rId3">
            <a:alphaModFix/>
          </a:blip>
          <a:srcRect/>
          <a:stretch/>
        </p:blipFill>
        <p:spPr>
          <a:xfrm>
            <a:off x="7665120" y="4073040"/>
            <a:ext cx="2572560" cy="1749960"/>
          </a:xfrm>
          <a:prstGeom prst="rect">
            <a:avLst/>
          </a:prstGeom>
          <a:noFill/>
          <a:ln>
            <a:noFill/>
          </a:ln>
        </p:spPr>
      </p:pic>
      <p:pic>
        <p:nvPicPr>
          <p:cNvPr id="34" name="Google Shape;34;p1"/>
          <p:cNvPicPr preferRelativeResize="0"/>
          <p:nvPr/>
        </p:nvPicPr>
        <p:blipFill rotWithShape="1">
          <a:blip r:embed="rId4">
            <a:alphaModFix/>
          </a:blip>
          <a:srcRect/>
          <a:stretch/>
        </p:blipFill>
        <p:spPr>
          <a:xfrm>
            <a:off x="-785160" y="-577800"/>
            <a:ext cx="3551760" cy="2205720"/>
          </a:xfrm>
          <a:prstGeom prst="rect">
            <a:avLst/>
          </a:prstGeom>
          <a:noFill/>
          <a:ln>
            <a:noFill/>
          </a:ln>
        </p:spPr>
      </p:pic>
      <p:pic>
        <p:nvPicPr>
          <p:cNvPr id="35" name="Google Shape;35;p1"/>
          <p:cNvPicPr preferRelativeResize="0"/>
          <p:nvPr/>
        </p:nvPicPr>
        <p:blipFill rotWithShape="1">
          <a:blip r:embed="rId5">
            <a:alphaModFix/>
          </a:blip>
          <a:srcRect/>
          <a:stretch/>
        </p:blipFill>
        <p:spPr>
          <a:xfrm>
            <a:off x="4784400" y="-1411560"/>
            <a:ext cx="1786680" cy="3498840"/>
          </a:xfrm>
          <a:prstGeom prst="rect">
            <a:avLst/>
          </a:prstGeom>
          <a:noFill/>
          <a:ln>
            <a:noFill/>
          </a:ln>
        </p:spPr>
      </p:pic>
      <p:sp>
        <p:nvSpPr>
          <p:cNvPr id="36" name="Google Shape;36;p1"/>
          <p:cNvSpPr txBox="1"/>
          <p:nvPr/>
        </p:nvSpPr>
        <p:spPr>
          <a:xfrm>
            <a:off x="5425560" y="2222280"/>
            <a:ext cx="1432440" cy="1206720"/>
          </a:xfrm>
          <a:prstGeom prst="rect">
            <a:avLst/>
          </a:prstGeom>
          <a:blipFill rotWithShape="1">
            <a:blip r:embed="rId6">
              <a:alphaModFix/>
            </a:blip>
            <a:stretch>
              <a:fillRect/>
            </a:stretch>
          </a:blipFill>
          <a:ln>
            <a:noFill/>
          </a:ln>
        </p:spPr>
        <p:txBody>
          <a:bodyPr spcFirstLastPara="1" wrap="square" lIns="90000" tIns="45000" rIns="90000" bIns="45000" anchor="ctr" anchorCtr="1">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000000"/>
                </a:solidFill>
                <a:latin typeface="Arial"/>
                <a:ea typeface="Arial"/>
                <a:cs typeface="Arial"/>
                <a:sym typeface="Arial"/>
              </a:rPr>
              <a:t> </a:t>
            </a:r>
            <a:endParaRPr/>
          </a:p>
        </p:txBody>
      </p:sp>
      <p:sp>
        <p:nvSpPr>
          <p:cNvPr id="37" name="Google Shape;37;p1"/>
          <p:cNvSpPr txBox="1"/>
          <p:nvPr/>
        </p:nvSpPr>
        <p:spPr>
          <a:xfrm>
            <a:off x="6330600" y="-732240"/>
            <a:ext cx="1804680" cy="3505320"/>
          </a:xfrm>
          <a:prstGeom prst="rect">
            <a:avLst/>
          </a:prstGeom>
          <a:blipFill rotWithShape="1">
            <a:blip r:embed="rId7">
              <a:alphaModFix/>
            </a:blip>
            <a:stretch>
              <a:fillRect/>
            </a:stretch>
          </a:blipFill>
          <a:ln>
            <a:noFill/>
          </a:ln>
        </p:spPr>
        <p:txBody>
          <a:bodyPr spcFirstLastPara="1" wrap="square" lIns="90000" tIns="45000" rIns="90000" bIns="45000" anchor="ctr" anchorCtr="1">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000000"/>
                </a:solidFill>
                <a:latin typeface="Arial"/>
                <a:ea typeface="Arial"/>
                <a:cs typeface="Arial"/>
                <a:sym typeface="Arial"/>
              </a:rPr>
              <a:t>         </a:t>
            </a:r>
            <a:endParaRPr/>
          </a:p>
        </p:txBody>
      </p:sp>
      <p:pic>
        <p:nvPicPr>
          <p:cNvPr id="38" name="Google Shape;38;p1"/>
          <p:cNvPicPr preferRelativeResize="0"/>
          <p:nvPr/>
        </p:nvPicPr>
        <p:blipFill rotWithShape="1">
          <a:blip r:embed="rId8">
            <a:alphaModFix/>
          </a:blip>
          <a:srcRect/>
          <a:stretch/>
        </p:blipFill>
        <p:spPr>
          <a:xfrm>
            <a:off x="7785000" y="-620280"/>
            <a:ext cx="1707120" cy="3352680"/>
          </a:xfrm>
          <a:prstGeom prst="rect">
            <a:avLst/>
          </a:prstGeom>
          <a:noFill/>
          <a:ln>
            <a:noFill/>
          </a:ln>
        </p:spPr>
      </p:pic>
      <p:pic>
        <p:nvPicPr>
          <p:cNvPr id="39" name="Google Shape;39;p1"/>
          <p:cNvPicPr preferRelativeResize="0"/>
          <p:nvPr/>
        </p:nvPicPr>
        <p:blipFill rotWithShape="1">
          <a:blip r:embed="rId9">
            <a:alphaModFix/>
          </a:blip>
          <a:srcRect/>
          <a:stretch/>
        </p:blipFill>
        <p:spPr>
          <a:xfrm>
            <a:off x="3180899" y="151678"/>
            <a:ext cx="1401936" cy="1389492"/>
          </a:xfrm>
          <a:prstGeom prst="rect">
            <a:avLst/>
          </a:prstGeom>
          <a:noFill/>
          <a:ln>
            <a:noFill/>
          </a:ln>
        </p:spPr>
      </p:pic>
      <p:pic>
        <p:nvPicPr>
          <p:cNvPr id="40" name="Google Shape;40;p1"/>
          <p:cNvPicPr preferRelativeResize="0"/>
          <p:nvPr/>
        </p:nvPicPr>
        <p:blipFill rotWithShape="1">
          <a:blip r:embed="rId10">
            <a:alphaModFix/>
          </a:blip>
          <a:srcRect/>
          <a:stretch/>
        </p:blipFill>
        <p:spPr>
          <a:xfrm>
            <a:off x="5643000" y="2971800"/>
            <a:ext cx="1059840" cy="236520"/>
          </a:xfrm>
          <a:prstGeom prst="rect">
            <a:avLst/>
          </a:prstGeom>
          <a:noFill/>
          <a:ln>
            <a:noFill/>
          </a:ln>
        </p:spPr>
      </p:pic>
      <p:sp>
        <p:nvSpPr>
          <p:cNvPr id="41" name="Google Shape;41;p1"/>
          <p:cNvSpPr txBox="1"/>
          <p:nvPr/>
        </p:nvSpPr>
        <p:spPr>
          <a:xfrm>
            <a:off x="381335" y="2211035"/>
            <a:ext cx="4403064" cy="1248480"/>
          </a:xfrm>
          <a:prstGeom prst="rect">
            <a:avLst/>
          </a:prstGeom>
          <a:noFill/>
          <a:ln>
            <a:noFill/>
          </a:ln>
        </p:spPr>
        <p:txBody>
          <a:bodyPr spcFirstLastPara="1" wrap="square" lIns="0" tIns="0" rIns="0" bIns="0" anchor="ctr" anchorCtr="0">
            <a:noAutofit/>
          </a:bodyPr>
          <a:lstStyle/>
          <a:p>
            <a:pPr marL="0" marR="0" lvl="0" indent="0" algn="l" rtl="0">
              <a:lnSpc>
                <a:spcPct val="90000"/>
              </a:lnSpc>
              <a:spcBef>
                <a:spcPts val="0"/>
              </a:spcBef>
              <a:spcAft>
                <a:spcPts val="0"/>
              </a:spcAft>
              <a:buClr>
                <a:srgbClr val="000000"/>
              </a:buClr>
              <a:buSzPts val="4400"/>
              <a:buFont typeface="Arial"/>
              <a:buNone/>
            </a:pPr>
            <a:r>
              <a:rPr lang="en-US" sz="4400" b="0" i="0" u="none" strike="noStrike" cap="none" dirty="0">
                <a:solidFill>
                  <a:srgbClr val="000000"/>
                </a:solidFill>
                <a:latin typeface="Arial"/>
                <a:ea typeface="Arial"/>
                <a:cs typeface="Arial"/>
                <a:sym typeface="Arial"/>
              </a:rPr>
              <a:t>Antecedentes fisiológicos de las urgencias</a:t>
            </a:r>
            <a:endParaRPr sz="4400" b="0" i="0" u="none" strike="noStrike" cap="none" dirty="0">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9"/>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147" name="Google Shape;147;p9"/>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148" name="Google Shape;148;p9"/>
          <p:cNvPicPr preferRelativeResize="0"/>
          <p:nvPr/>
        </p:nvPicPr>
        <p:blipFill rotWithShape="1">
          <a:blip r:embed="rId3">
            <a:alphaModFix/>
          </a:blip>
          <a:srcRect/>
          <a:stretch/>
        </p:blipFill>
        <p:spPr>
          <a:xfrm>
            <a:off x="8109000" y="5182560"/>
            <a:ext cx="1622880" cy="361440"/>
          </a:xfrm>
          <a:prstGeom prst="rect">
            <a:avLst/>
          </a:prstGeom>
          <a:noFill/>
          <a:ln>
            <a:noFill/>
          </a:ln>
        </p:spPr>
      </p:pic>
      <p:sp>
        <p:nvSpPr>
          <p:cNvPr id="149" name="Google Shape;149;p9"/>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150" name="Google Shape;150;p9"/>
          <p:cNvSpPr txBox="1"/>
          <p:nvPr/>
        </p:nvSpPr>
        <p:spPr>
          <a:xfrm>
            <a:off x="609599" y="4975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Hormonas: Claves de la regulación</a:t>
            </a:r>
            <a:endParaRPr/>
          </a:p>
        </p:txBody>
      </p:sp>
      <p:graphicFrame>
        <p:nvGraphicFramePr>
          <p:cNvPr id="151" name="Google Shape;151;p9"/>
          <p:cNvGraphicFramePr/>
          <p:nvPr/>
        </p:nvGraphicFramePr>
        <p:xfrm>
          <a:off x="1282495" y="1120658"/>
          <a:ext cx="7515000" cy="3749090"/>
        </p:xfrm>
        <a:graphic>
          <a:graphicData uri="http://schemas.openxmlformats.org/drawingml/2006/table">
            <a:tbl>
              <a:tblPr firstRow="1" bandRow="1">
                <a:noFill/>
                <a:tableStyleId>{6400DD7F-83C7-49B4-AA53-AAB7743EBBF6}</a:tableStyleId>
              </a:tblPr>
              <a:tblGrid>
                <a:gridCol w="1211775">
                  <a:extLst>
                    <a:ext uri="{9D8B030D-6E8A-4147-A177-3AD203B41FA5}">
                      <a16:colId xmlns:a16="http://schemas.microsoft.com/office/drawing/2014/main" val="20000"/>
                    </a:ext>
                  </a:extLst>
                </a:gridCol>
                <a:gridCol w="2860050">
                  <a:extLst>
                    <a:ext uri="{9D8B030D-6E8A-4147-A177-3AD203B41FA5}">
                      <a16:colId xmlns:a16="http://schemas.microsoft.com/office/drawing/2014/main" val="20001"/>
                    </a:ext>
                  </a:extLst>
                </a:gridCol>
                <a:gridCol w="3443175">
                  <a:extLst>
                    <a:ext uri="{9D8B030D-6E8A-4147-A177-3AD203B41FA5}">
                      <a16:colId xmlns:a16="http://schemas.microsoft.com/office/drawing/2014/main" val="20002"/>
                    </a:ext>
                  </a:extLst>
                </a:gridCol>
              </a:tblGrid>
              <a:tr h="358800">
                <a:tc>
                  <a:txBody>
                    <a:bodyPr/>
                    <a:lstStyle/>
                    <a:p>
                      <a:pPr marL="0" marR="0" lvl="0" indent="0" algn="l" rtl="0">
                        <a:spcBef>
                          <a:spcPts val="0"/>
                        </a:spcBef>
                        <a:spcAft>
                          <a:spcPts val="0"/>
                        </a:spcAft>
                        <a:buNone/>
                      </a:pPr>
                      <a:r>
                        <a:rPr lang="en-US" sz="1800" u="none" strike="noStrike" cap="none">
                          <a:latin typeface="Arial"/>
                          <a:ea typeface="Arial"/>
                          <a:cs typeface="Arial"/>
                          <a:sym typeface="Arial"/>
                        </a:rPr>
                        <a:t>Hormona</a:t>
                      </a:r>
                      <a:endParaRPr sz="1800">
                        <a:latin typeface="Arial"/>
                        <a:ea typeface="Arial"/>
                        <a:cs typeface="Arial"/>
                        <a:sym typeface="Arial"/>
                      </a:endParaRPr>
                    </a:p>
                  </a:txBody>
                  <a:tcPr marL="91450" marR="91450" marT="45725" marB="45725"/>
                </a:tc>
                <a:tc>
                  <a:txBody>
                    <a:bodyPr/>
                    <a:lstStyle/>
                    <a:p>
                      <a:pPr marL="0" marR="0" lvl="0" indent="0" algn="l" rtl="0">
                        <a:spcBef>
                          <a:spcPts val="0"/>
                        </a:spcBef>
                        <a:spcAft>
                          <a:spcPts val="0"/>
                        </a:spcAft>
                        <a:buNone/>
                      </a:pPr>
                      <a:r>
                        <a:rPr lang="en-US" sz="1800">
                          <a:latin typeface="Arial"/>
                          <a:ea typeface="Arial"/>
                          <a:cs typeface="Arial"/>
                          <a:sym typeface="Arial"/>
                        </a:rPr>
                        <a:t>Origen</a:t>
                      </a:r>
                      <a:endParaRPr sz="1800">
                        <a:latin typeface="Arial"/>
                        <a:ea typeface="Arial"/>
                        <a:cs typeface="Arial"/>
                        <a:sym typeface="Arial"/>
                      </a:endParaRPr>
                    </a:p>
                  </a:txBody>
                  <a:tcPr marL="91450" marR="91450" marT="45725" marB="45725"/>
                </a:tc>
                <a:tc>
                  <a:txBody>
                    <a:bodyPr/>
                    <a:lstStyle/>
                    <a:p>
                      <a:pPr marL="0" marR="0" lvl="0" indent="0" algn="l" rtl="0">
                        <a:spcBef>
                          <a:spcPts val="0"/>
                        </a:spcBef>
                        <a:spcAft>
                          <a:spcPts val="0"/>
                        </a:spcAft>
                        <a:buNone/>
                      </a:pPr>
                      <a:r>
                        <a:rPr lang="en-US" sz="1800">
                          <a:latin typeface="Arial"/>
                          <a:ea typeface="Arial"/>
                          <a:cs typeface="Arial"/>
                          <a:sym typeface="Arial"/>
                        </a:rPr>
                        <a:t>Función</a:t>
                      </a:r>
                      <a:endParaRPr sz="1800">
                        <a:latin typeface="Arial"/>
                        <a:ea typeface="Arial"/>
                        <a:cs typeface="Arial"/>
                        <a:sym typeface="Arial"/>
                      </a:endParaRPr>
                    </a:p>
                  </a:txBody>
                  <a:tcPr marL="91450" marR="91450" marT="45725" marB="45725"/>
                </a:tc>
                <a:extLst>
                  <a:ext uri="{0D108BD9-81ED-4DB2-BD59-A6C34878D82A}">
                    <a16:rowId xmlns:a16="http://schemas.microsoft.com/office/drawing/2014/main" val="10000"/>
                  </a:ext>
                </a:extLst>
              </a:tr>
              <a:tr h="897000">
                <a:tc>
                  <a:txBody>
                    <a:bodyPr/>
                    <a:lstStyle/>
                    <a:p>
                      <a:pPr marL="0" marR="0" lvl="0" indent="0" algn="l" rtl="0">
                        <a:spcBef>
                          <a:spcPts val="0"/>
                        </a:spcBef>
                        <a:spcAft>
                          <a:spcPts val="0"/>
                        </a:spcAft>
                        <a:buNone/>
                      </a:pPr>
                      <a:r>
                        <a:rPr lang="en-US" sz="1800">
                          <a:latin typeface="Arial"/>
                          <a:ea typeface="Arial"/>
                          <a:cs typeface="Arial"/>
                          <a:sym typeface="Arial"/>
                        </a:rPr>
                        <a:t>Ghrelin</a:t>
                      </a:r>
                      <a:endParaRPr sz="1800">
                        <a:latin typeface="Arial"/>
                        <a:ea typeface="Arial"/>
                        <a:cs typeface="Arial"/>
                        <a:sym typeface="Arial"/>
                      </a:endParaRPr>
                    </a:p>
                  </a:txBody>
                  <a:tcPr marL="91450" marR="91450" marT="45725" marB="45725"/>
                </a:tc>
                <a:tc>
                  <a:txBody>
                    <a:bodyPr/>
                    <a:lstStyle/>
                    <a:p>
                      <a:pPr marL="0" marR="0" lvl="0" indent="0" algn="l" rtl="0">
                        <a:spcBef>
                          <a:spcPts val="0"/>
                        </a:spcBef>
                        <a:spcAft>
                          <a:spcPts val="0"/>
                        </a:spcAft>
                        <a:buNone/>
                      </a:pPr>
                      <a:r>
                        <a:rPr lang="en-US" sz="1800">
                          <a:latin typeface="Arial"/>
                          <a:ea typeface="Arial"/>
                          <a:cs typeface="Arial"/>
                          <a:sym typeface="Arial"/>
                        </a:rPr>
                        <a:t>Estómago (fondo, células oxínticas)</a:t>
                      </a:r>
                      <a:endParaRPr/>
                    </a:p>
                  </a:txBody>
                  <a:tcPr marL="91450" marR="91450" marT="45725" marB="45725"/>
                </a:tc>
                <a:tc>
                  <a:txBody>
                    <a:bodyPr/>
                    <a:lstStyle/>
                    <a:p>
                      <a:pPr marL="0" marR="0" lvl="0" indent="0" algn="l" rtl="0">
                        <a:spcBef>
                          <a:spcPts val="0"/>
                        </a:spcBef>
                        <a:spcAft>
                          <a:spcPts val="0"/>
                        </a:spcAft>
                        <a:buNone/>
                      </a:pPr>
                      <a:r>
                        <a:rPr lang="en-US" sz="1800">
                          <a:latin typeface="Arial"/>
                          <a:ea typeface="Arial"/>
                          <a:cs typeface="Arial"/>
                          <a:sym typeface="Arial"/>
                        </a:rPr>
                        <a:t>Estimula el apetito ("hormona del hambre"); sus niveles aumentan antes de las comidas y disminuyen después de comer.</a:t>
                      </a:r>
                      <a:endParaRPr sz="1800">
                        <a:latin typeface="Arial"/>
                        <a:ea typeface="Arial"/>
                        <a:cs typeface="Arial"/>
                        <a:sym typeface="Arial"/>
                      </a:endParaRPr>
                    </a:p>
                  </a:txBody>
                  <a:tcPr marL="91450" marR="91450" marT="45725" marB="45725"/>
                </a:tc>
                <a:extLst>
                  <a:ext uri="{0D108BD9-81ED-4DB2-BD59-A6C34878D82A}">
                    <a16:rowId xmlns:a16="http://schemas.microsoft.com/office/drawing/2014/main" val="10001"/>
                  </a:ext>
                </a:extLst>
              </a:tr>
              <a:tr h="897000">
                <a:tc>
                  <a:txBody>
                    <a:bodyPr/>
                    <a:lstStyle/>
                    <a:p>
                      <a:pPr marL="0" marR="0" lvl="0" indent="0" algn="l" rtl="0">
                        <a:spcBef>
                          <a:spcPts val="0"/>
                        </a:spcBef>
                        <a:spcAft>
                          <a:spcPts val="0"/>
                        </a:spcAft>
                        <a:buNone/>
                      </a:pPr>
                      <a:r>
                        <a:rPr lang="en-US" sz="1800">
                          <a:latin typeface="Arial"/>
                          <a:ea typeface="Arial"/>
                          <a:cs typeface="Arial"/>
                          <a:sym typeface="Arial"/>
                        </a:rPr>
                        <a:t>Leptina</a:t>
                      </a:r>
                      <a:endParaRPr sz="1800">
                        <a:latin typeface="Arial"/>
                        <a:ea typeface="Arial"/>
                        <a:cs typeface="Arial"/>
                        <a:sym typeface="Arial"/>
                      </a:endParaRPr>
                    </a:p>
                  </a:txBody>
                  <a:tcPr marL="91450" marR="91450" marT="45725" marB="45725"/>
                </a:tc>
                <a:tc>
                  <a:txBody>
                    <a:bodyPr/>
                    <a:lstStyle/>
                    <a:p>
                      <a:pPr marL="0" marR="0" lvl="0" indent="0" algn="l" rtl="0">
                        <a:spcBef>
                          <a:spcPts val="0"/>
                        </a:spcBef>
                        <a:spcAft>
                          <a:spcPts val="0"/>
                        </a:spcAft>
                        <a:buNone/>
                      </a:pPr>
                      <a:r>
                        <a:rPr lang="en-US" sz="1800">
                          <a:latin typeface="Arial"/>
                          <a:ea typeface="Arial"/>
                          <a:cs typeface="Arial"/>
                          <a:sym typeface="Arial"/>
                        </a:rPr>
                        <a:t>Tejido adiposo</a:t>
                      </a:r>
                      <a:endParaRPr sz="1800">
                        <a:latin typeface="Arial"/>
                        <a:ea typeface="Arial"/>
                        <a:cs typeface="Arial"/>
                        <a:sym typeface="Arial"/>
                      </a:endParaRPr>
                    </a:p>
                  </a:txBody>
                  <a:tcPr marL="91450" marR="91450" marT="45725" marB="45725"/>
                </a:tc>
                <a:tc>
                  <a:txBody>
                    <a:bodyPr/>
                    <a:lstStyle/>
                    <a:p>
                      <a:pPr marL="0" marR="0" lvl="0" indent="0" algn="l" rtl="0">
                        <a:spcBef>
                          <a:spcPts val="0"/>
                        </a:spcBef>
                        <a:spcAft>
                          <a:spcPts val="0"/>
                        </a:spcAft>
                        <a:buNone/>
                      </a:pPr>
                      <a:r>
                        <a:rPr lang="en-US" sz="1800">
                          <a:latin typeface="Arial"/>
                          <a:ea typeface="Arial"/>
                          <a:cs typeface="Arial"/>
                          <a:sym typeface="Arial"/>
                        </a:rPr>
                        <a:t>Señala saciedad; informa al cerebro sobre la cantidad de energía almacenada</a:t>
                      </a:r>
                      <a:endParaRPr sz="1800">
                        <a:latin typeface="Arial"/>
                        <a:ea typeface="Arial"/>
                        <a:cs typeface="Arial"/>
                        <a:sym typeface="Arial"/>
                      </a:endParaRPr>
                    </a:p>
                  </a:txBody>
                  <a:tcPr marL="91450" marR="91450" marT="45725" marB="45725"/>
                </a:tc>
                <a:extLst>
                  <a:ext uri="{0D108BD9-81ED-4DB2-BD59-A6C34878D82A}">
                    <a16:rowId xmlns:a16="http://schemas.microsoft.com/office/drawing/2014/main" val="10002"/>
                  </a:ext>
                </a:extLst>
              </a:tr>
              <a:tr h="627900">
                <a:tc>
                  <a:txBody>
                    <a:bodyPr/>
                    <a:lstStyle/>
                    <a:p>
                      <a:pPr marL="0" marR="0" lvl="0" indent="0" algn="l" rtl="0">
                        <a:spcBef>
                          <a:spcPts val="0"/>
                        </a:spcBef>
                        <a:spcAft>
                          <a:spcPts val="0"/>
                        </a:spcAft>
                        <a:buNone/>
                      </a:pPr>
                      <a:r>
                        <a:rPr lang="en-US" sz="1800">
                          <a:latin typeface="Arial"/>
                          <a:ea typeface="Arial"/>
                          <a:cs typeface="Arial"/>
                          <a:sym typeface="Arial"/>
                        </a:rPr>
                        <a:t>Insulina</a:t>
                      </a:r>
                      <a:endParaRPr sz="1800">
                        <a:latin typeface="Arial"/>
                        <a:ea typeface="Arial"/>
                        <a:cs typeface="Arial"/>
                        <a:sym typeface="Arial"/>
                      </a:endParaRPr>
                    </a:p>
                  </a:txBody>
                  <a:tcPr marL="91450" marR="91450" marT="45725" marB="45725"/>
                </a:tc>
                <a:tc>
                  <a:txBody>
                    <a:bodyPr/>
                    <a:lstStyle/>
                    <a:p>
                      <a:pPr marL="0" marR="0" lvl="0" indent="0" algn="l" rtl="0">
                        <a:spcBef>
                          <a:spcPts val="0"/>
                        </a:spcBef>
                        <a:spcAft>
                          <a:spcPts val="0"/>
                        </a:spcAft>
                        <a:buNone/>
                      </a:pPr>
                      <a:r>
                        <a:rPr lang="en-US" sz="1800">
                          <a:latin typeface="Arial"/>
                          <a:ea typeface="Arial"/>
                          <a:cs typeface="Arial"/>
                          <a:sym typeface="Arial"/>
                        </a:rPr>
                        <a:t>Páncreas (células beta)</a:t>
                      </a:r>
                      <a:endParaRPr/>
                    </a:p>
                  </a:txBody>
                  <a:tcPr marL="91450" marR="91450" marT="45725" marB="45725"/>
                </a:tc>
                <a:tc>
                  <a:txBody>
                    <a:bodyPr/>
                    <a:lstStyle/>
                    <a:p>
                      <a:pPr marL="0" marR="0" lvl="0" indent="0" algn="l" rtl="0">
                        <a:spcBef>
                          <a:spcPts val="0"/>
                        </a:spcBef>
                        <a:spcAft>
                          <a:spcPts val="0"/>
                        </a:spcAft>
                        <a:buNone/>
                      </a:pPr>
                      <a:r>
                        <a:rPr lang="en-US" sz="1800">
                          <a:latin typeface="Arial"/>
                          <a:ea typeface="Arial"/>
                          <a:cs typeface="Arial"/>
                          <a:sym typeface="Arial"/>
                        </a:rPr>
                        <a:t>Regula la glucemia; favorece la saciedad a largo plazo</a:t>
                      </a:r>
                      <a:endParaRPr sz="1800">
                        <a:latin typeface="Arial"/>
                        <a:ea typeface="Arial"/>
                        <a:cs typeface="Arial"/>
                        <a:sym typeface="Arial"/>
                      </a:endParaRPr>
                    </a:p>
                  </a:txBody>
                  <a:tcPr marL="91450" marR="91450" marT="45725" marB="45725"/>
                </a:tc>
                <a:extLst>
                  <a:ext uri="{0D108BD9-81ED-4DB2-BD59-A6C34878D82A}">
                    <a16:rowId xmlns:a16="http://schemas.microsoft.com/office/drawing/2014/main" val="10003"/>
                  </a:ext>
                </a:extLst>
              </a:tr>
              <a:tr h="768000">
                <a:tc>
                  <a:txBody>
                    <a:bodyPr/>
                    <a:lstStyle/>
                    <a:p>
                      <a:pPr marL="0" marR="0" lvl="0" indent="0" algn="l" rtl="0">
                        <a:spcBef>
                          <a:spcPts val="0"/>
                        </a:spcBef>
                        <a:spcAft>
                          <a:spcPts val="0"/>
                        </a:spcAft>
                        <a:buNone/>
                      </a:pPr>
                      <a:r>
                        <a:rPr lang="en-US" sz="1800">
                          <a:latin typeface="Arial"/>
                          <a:ea typeface="Arial"/>
                          <a:cs typeface="Arial"/>
                          <a:sym typeface="Arial"/>
                        </a:rPr>
                        <a:t>CCK</a:t>
                      </a:r>
                      <a:endParaRPr/>
                    </a:p>
                  </a:txBody>
                  <a:tcPr marL="91450" marR="91450" marT="45725" marB="45725"/>
                </a:tc>
                <a:tc>
                  <a:txBody>
                    <a:bodyPr/>
                    <a:lstStyle/>
                    <a:p>
                      <a:pPr marL="0" marR="0" lvl="0" indent="0" algn="l" rtl="0">
                        <a:spcBef>
                          <a:spcPts val="0"/>
                        </a:spcBef>
                        <a:spcAft>
                          <a:spcPts val="0"/>
                        </a:spcAft>
                        <a:buNone/>
                      </a:pPr>
                      <a:r>
                        <a:rPr lang="en-US" sz="1800">
                          <a:latin typeface="Arial"/>
                          <a:ea typeface="Arial"/>
                          <a:cs typeface="Arial"/>
                          <a:sym typeface="Arial"/>
                        </a:rPr>
                        <a:t>Duodeno y yeyuno (mucosa intestinal)</a:t>
                      </a:r>
                      <a:endParaRPr sz="1800">
                        <a:latin typeface="Arial"/>
                        <a:ea typeface="Arial"/>
                        <a:cs typeface="Arial"/>
                        <a:sym typeface="Arial"/>
                      </a:endParaRPr>
                    </a:p>
                  </a:txBody>
                  <a:tcPr marL="91450" marR="91450" marT="45725" marB="45725"/>
                </a:tc>
                <a:tc>
                  <a:txBody>
                    <a:bodyPr/>
                    <a:lstStyle/>
                    <a:p>
                      <a:pPr marL="0" marR="0" lvl="0" indent="0" algn="l" rtl="0">
                        <a:spcBef>
                          <a:spcPts val="0"/>
                        </a:spcBef>
                        <a:spcAft>
                          <a:spcPts val="0"/>
                        </a:spcAft>
                        <a:buNone/>
                      </a:pPr>
                      <a:r>
                        <a:rPr lang="en-US" sz="1800">
                          <a:latin typeface="Arial"/>
                          <a:ea typeface="Arial"/>
                          <a:cs typeface="Arial"/>
                          <a:sym typeface="Arial"/>
                        </a:rPr>
                        <a:t>Favorece la digestión de grasas y proteínas; induce saciedad a corto plazo</a:t>
                      </a:r>
                      <a:endParaRPr sz="1800">
                        <a:latin typeface="Arial"/>
                        <a:ea typeface="Arial"/>
                        <a:cs typeface="Arial"/>
                        <a:sym typeface="Arial"/>
                      </a:endParaRPr>
                    </a:p>
                  </a:txBody>
                  <a:tcPr marL="91450" marR="91450" marT="45725" marB="45725"/>
                </a:tc>
                <a:extLst>
                  <a:ext uri="{0D108BD9-81ED-4DB2-BD59-A6C34878D82A}">
                    <a16:rowId xmlns:a16="http://schemas.microsoft.com/office/drawing/2014/main" val="10004"/>
                  </a:ext>
                </a:extLst>
              </a:tr>
            </a:tbl>
          </a:graphicData>
        </a:graphic>
      </p:graphicFrame>
      <p:pic>
        <p:nvPicPr>
          <p:cNvPr id="152" name="Google Shape;152;p9"/>
          <p:cNvPicPr preferRelativeResize="0"/>
          <p:nvPr/>
        </p:nvPicPr>
        <p:blipFill rotWithShape="1">
          <a:blip r:embed="rId4">
            <a:alphaModFix/>
          </a:blip>
          <a:srcRect/>
          <a:stretch/>
        </p:blipFill>
        <p:spPr>
          <a:xfrm>
            <a:off x="677880" y="4572000"/>
            <a:ext cx="922320" cy="9144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pic>
        <p:nvPicPr>
          <p:cNvPr id="158" name="Google Shape;158;p10" descr="Colon Or Intestine In Cartoon Style Stock Illustration - Download Image Now  - Intestine, Illustration, Medical Exam - iStock"/>
          <p:cNvPicPr preferRelativeResize="0"/>
          <p:nvPr/>
        </p:nvPicPr>
        <p:blipFill rotWithShape="1">
          <a:blip r:embed="rId3">
            <a:alphaModFix/>
          </a:blip>
          <a:srcRect l="11282" t="6086" r="9702" b="3964"/>
          <a:stretch/>
        </p:blipFill>
        <p:spPr>
          <a:xfrm>
            <a:off x="4162806" y="2776360"/>
            <a:ext cx="1755012" cy="1997897"/>
          </a:xfrm>
          <a:prstGeom prst="rect">
            <a:avLst/>
          </a:prstGeom>
          <a:noFill/>
          <a:ln>
            <a:noFill/>
          </a:ln>
        </p:spPr>
      </p:pic>
      <p:sp>
        <p:nvSpPr>
          <p:cNvPr id="159" name="Google Shape;159;p10"/>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160" name="Google Shape;160;p10"/>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161" name="Google Shape;161;p10"/>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162" name="Google Shape;162;p10"/>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163" name="Google Shape;163;p10"/>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164" name="Google Shape;164;p10"/>
          <p:cNvSpPr txBox="1"/>
          <p:nvPr/>
        </p:nvSpPr>
        <p:spPr>
          <a:xfrm>
            <a:off x="6623635" y="1959438"/>
            <a:ext cx="2625287" cy="914400"/>
          </a:xfrm>
          <a:prstGeom prst="rect">
            <a:avLst/>
          </a:prstGeom>
          <a:noFill/>
          <a:ln>
            <a:noFill/>
          </a:ln>
        </p:spPr>
        <p:txBody>
          <a:bodyPr spcFirstLastPara="1" wrap="square" lIns="90000" tIns="45000" rIns="90000" bIns="45000" anchor="t" anchorCtr="0">
            <a:noAutofit/>
          </a:bodyPr>
          <a:lstStyle/>
          <a:p>
            <a:pPr marL="0" marR="0" lvl="0" indent="0" algn="ctr"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Señales periféricas y centrales</a:t>
            </a:r>
            <a:endParaRPr/>
          </a:p>
        </p:txBody>
      </p:sp>
      <p:pic>
        <p:nvPicPr>
          <p:cNvPr id="165" name="Google Shape;165;p10" descr="Full Stomach Cartoon Icon. Human Organ a Graphic by smartstartstocker ·  Creative Fabrica"/>
          <p:cNvPicPr preferRelativeResize="0"/>
          <p:nvPr/>
        </p:nvPicPr>
        <p:blipFill rotWithShape="1">
          <a:blip r:embed="rId6">
            <a:alphaModFix/>
          </a:blip>
          <a:srcRect l="28428" r="28391"/>
          <a:stretch/>
        </p:blipFill>
        <p:spPr>
          <a:xfrm>
            <a:off x="512528" y="2346241"/>
            <a:ext cx="1337028" cy="2064256"/>
          </a:xfrm>
          <a:prstGeom prst="rect">
            <a:avLst/>
          </a:prstGeom>
          <a:noFill/>
          <a:ln>
            <a:noFill/>
          </a:ln>
        </p:spPr>
      </p:pic>
      <p:pic>
        <p:nvPicPr>
          <p:cNvPr id="166" name="Google Shape;166;p10" descr="How To Draw A Cartoon Brain – A Step by Step Guide"/>
          <p:cNvPicPr preferRelativeResize="0"/>
          <p:nvPr/>
        </p:nvPicPr>
        <p:blipFill rotWithShape="1">
          <a:blip r:embed="rId7">
            <a:alphaModFix/>
          </a:blip>
          <a:srcRect l="10100" t="26760" r="8393" b="24210"/>
          <a:stretch/>
        </p:blipFill>
        <p:spPr>
          <a:xfrm>
            <a:off x="2555951" y="142782"/>
            <a:ext cx="1853485" cy="1560583"/>
          </a:xfrm>
          <a:prstGeom prst="rect">
            <a:avLst/>
          </a:prstGeom>
          <a:noFill/>
          <a:ln>
            <a:noFill/>
          </a:ln>
        </p:spPr>
      </p:pic>
      <p:sp>
        <p:nvSpPr>
          <p:cNvPr id="167" name="Google Shape;167;p10"/>
          <p:cNvSpPr/>
          <p:nvPr/>
        </p:nvSpPr>
        <p:spPr>
          <a:xfrm rot="7416549" flipH="1">
            <a:off x="2638170" y="3647796"/>
            <a:ext cx="904635" cy="1377173"/>
          </a:xfrm>
          <a:custGeom>
            <a:avLst/>
            <a:gdLst/>
            <a:ahLst/>
            <a:cxnLst/>
            <a:rect l="l" t="t" r="r" b="b"/>
            <a:pathLst>
              <a:path w="23353" h="30828" extrusionOk="0">
                <a:moveTo>
                  <a:pt x="22397" y="0"/>
                </a:moveTo>
                <a:cubicBezTo>
                  <a:pt x="22307" y="0"/>
                  <a:pt x="22209" y="18"/>
                  <a:pt x="22106" y="56"/>
                </a:cubicBezTo>
                <a:cubicBezTo>
                  <a:pt x="20125" y="829"/>
                  <a:pt x="18087" y="1218"/>
                  <a:pt x="16016" y="1218"/>
                </a:cubicBezTo>
                <a:cubicBezTo>
                  <a:pt x="14996" y="1218"/>
                  <a:pt x="13967" y="1124"/>
                  <a:pt x="12933" y="933"/>
                </a:cubicBezTo>
                <a:cubicBezTo>
                  <a:pt x="12885" y="923"/>
                  <a:pt x="12839" y="918"/>
                  <a:pt x="12796" y="918"/>
                </a:cubicBezTo>
                <a:cubicBezTo>
                  <a:pt x="12195" y="918"/>
                  <a:pt x="11978" y="1823"/>
                  <a:pt x="12632" y="1986"/>
                </a:cubicBezTo>
                <a:cubicBezTo>
                  <a:pt x="14184" y="2409"/>
                  <a:pt x="15736" y="2590"/>
                  <a:pt x="17288" y="2590"/>
                </a:cubicBezTo>
                <a:cubicBezTo>
                  <a:pt x="17390" y="2590"/>
                  <a:pt x="17492" y="2589"/>
                  <a:pt x="17594" y="2588"/>
                </a:cubicBezTo>
                <a:lnTo>
                  <a:pt x="17594" y="2588"/>
                </a:lnTo>
                <a:cubicBezTo>
                  <a:pt x="13183" y="4492"/>
                  <a:pt x="9374" y="7776"/>
                  <a:pt x="6517" y="11635"/>
                </a:cubicBezTo>
                <a:cubicBezTo>
                  <a:pt x="2807" y="16623"/>
                  <a:pt x="0" y="23816"/>
                  <a:pt x="1028" y="30132"/>
                </a:cubicBezTo>
                <a:cubicBezTo>
                  <a:pt x="1103" y="30595"/>
                  <a:pt x="1535" y="30827"/>
                  <a:pt x="1968" y="30827"/>
                </a:cubicBezTo>
                <a:cubicBezTo>
                  <a:pt x="2400" y="30827"/>
                  <a:pt x="2832" y="30595"/>
                  <a:pt x="2908" y="30132"/>
                </a:cubicBezTo>
                <a:cubicBezTo>
                  <a:pt x="3334" y="27099"/>
                  <a:pt x="3484" y="24167"/>
                  <a:pt x="4386" y="21209"/>
                </a:cubicBezTo>
                <a:cubicBezTo>
                  <a:pt x="5263" y="18302"/>
                  <a:pt x="6567" y="15570"/>
                  <a:pt x="8321" y="13064"/>
                </a:cubicBezTo>
                <a:cubicBezTo>
                  <a:pt x="11203" y="8903"/>
                  <a:pt x="15163" y="5896"/>
                  <a:pt x="19499" y="3490"/>
                </a:cubicBezTo>
                <a:lnTo>
                  <a:pt x="19499" y="3490"/>
                </a:lnTo>
                <a:cubicBezTo>
                  <a:pt x="18948" y="4818"/>
                  <a:pt x="18697" y="6272"/>
                  <a:pt x="18848" y="7725"/>
                </a:cubicBezTo>
                <a:cubicBezTo>
                  <a:pt x="18923" y="8396"/>
                  <a:pt x="19478" y="8741"/>
                  <a:pt x="20002" y="8741"/>
                </a:cubicBezTo>
                <a:cubicBezTo>
                  <a:pt x="20517" y="8741"/>
                  <a:pt x="21003" y="8408"/>
                  <a:pt x="20978" y="7725"/>
                </a:cubicBezTo>
                <a:cubicBezTo>
                  <a:pt x="20853" y="5370"/>
                  <a:pt x="21379" y="3314"/>
                  <a:pt x="22933" y="1485"/>
                </a:cubicBezTo>
                <a:cubicBezTo>
                  <a:pt x="23353" y="976"/>
                  <a:pt x="23071" y="0"/>
                  <a:pt x="22397" y="0"/>
                </a:cubicBezTo>
                <a:close/>
              </a:path>
            </a:pathLst>
          </a:custGeom>
          <a:solidFill>
            <a:srgbClr val="E98E24"/>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p:txBody>
      </p:sp>
      <p:sp>
        <p:nvSpPr>
          <p:cNvPr id="168" name="Google Shape;168;p10"/>
          <p:cNvSpPr/>
          <p:nvPr/>
        </p:nvSpPr>
        <p:spPr>
          <a:xfrm rot="-6472506" flipH="1">
            <a:off x="1397237" y="872978"/>
            <a:ext cx="904635" cy="1377173"/>
          </a:xfrm>
          <a:custGeom>
            <a:avLst/>
            <a:gdLst/>
            <a:ahLst/>
            <a:cxnLst/>
            <a:rect l="l" t="t" r="r" b="b"/>
            <a:pathLst>
              <a:path w="23353" h="30828" extrusionOk="0">
                <a:moveTo>
                  <a:pt x="22397" y="0"/>
                </a:moveTo>
                <a:cubicBezTo>
                  <a:pt x="22307" y="0"/>
                  <a:pt x="22209" y="18"/>
                  <a:pt x="22106" y="56"/>
                </a:cubicBezTo>
                <a:cubicBezTo>
                  <a:pt x="20125" y="829"/>
                  <a:pt x="18087" y="1218"/>
                  <a:pt x="16016" y="1218"/>
                </a:cubicBezTo>
                <a:cubicBezTo>
                  <a:pt x="14996" y="1218"/>
                  <a:pt x="13967" y="1124"/>
                  <a:pt x="12933" y="933"/>
                </a:cubicBezTo>
                <a:cubicBezTo>
                  <a:pt x="12885" y="923"/>
                  <a:pt x="12839" y="918"/>
                  <a:pt x="12796" y="918"/>
                </a:cubicBezTo>
                <a:cubicBezTo>
                  <a:pt x="12195" y="918"/>
                  <a:pt x="11978" y="1823"/>
                  <a:pt x="12632" y="1986"/>
                </a:cubicBezTo>
                <a:cubicBezTo>
                  <a:pt x="14184" y="2409"/>
                  <a:pt x="15736" y="2590"/>
                  <a:pt x="17288" y="2590"/>
                </a:cubicBezTo>
                <a:cubicBezTo>
                  <a:pt x="17390" y="2590"/>
                  <a:pt x="17492" y="2589"/>
                  <a:pt x="17594" y="2588"/>
                </a:cubicBezTo>
                <a:lnTo>
                  <a:pt x="17594" y="2588"/>
                </a:lnTo>
                <a:cubicBezTo>
                  <a:pt x="13183" y="4492"/>
                  <a:pt x="9374" y="7776"/>
                  <a:pt x="6517" y="11635"/>
                </a:cubicBezTo>
                <a:cubicBezTo>
                  <a:pt x="2807" y="16623"/>
                  <a:pt x="0" y="23816"/>
                  <a:pt x="1028" y="30132"/>
                </a:cubicBezTo>
                <a:cubicBezTo>
                  <a:pt x="1103" y="30595"/>
                  <a:pt x="1535" y="30827"/>
                  <a:pt x="1968" y="30827"/>
                </a:cubicBezTo>
                <a:cubicBezTo>
                  <a:pt x="2400" y="30827"/>
                  <a:pt x="2832" y="30595"/>
                  <a:pt x="2908" y="30132"/>
                </a:cubicBezTo>
                <a:cubicBezTo>
                  <a:pt x="3334" y="27099"/>
                  <a:pt x="3484" y="24167"/>
                  <a:pt x="4386" y="21209"/>
                </a:cubicBezTo>
                <a:cubicBezTo>
                  <a:pt x="5263" y="18302"/>
                  <a:pt x="6567" y="15570"/>
                  <a:pt x="8321" y="13064"/>
                </a:cubicBezTo>
                <a:cubicBezTo>
                  <a:pt x="11203" y="8903"/>
                  <a:pt x="15163" y="5896"/>
                  <a:pt x="19499" y="3490"/>
                </a:cubicBezTo>
                <a:lnTo>
                  <a:pt x="19499" y="3490"/>
                </a:lnTo>
                <a:cubicBezTo>
                  <a:pt x="18948" y="4818"/>
                  <a:pt x="18697" y="6272"/>
                  <a:pt x="18848" y="7725"/>
                </a:cubicBezTo>
                <a:cubicBezTo>
                  <a:pt x="18923" y="8396"/>
                  <a:pt x="19478" y="8741"/>
                  <a:pt x="20002" y="8741"/>
                </a:cubicBezTo>
                <a:cubicBezTo>
                  <a:pt x="20517" y="8741"/>
                  <a:pt x="21003" y="8408"/>
                  <a:pt x="20978" y="7725"/>
                </a:cubicBezTo>
                <a:cubicBezTo>
                  <a:pt x="20853" y="5370"/>
                  <a:pt x="21379" y="3314"/>
                  <a:pt x="22933" y="1485"/>
                </a:cubicBezTo>
                <a:cubicBezTo>
                  <a:pt x="23353" y="976"/>
                  <a:pt x="23071" y="0"/>
                  <a:pt x="22397" y="0"/>
                </a:cubicBezTo>
                <a:close/>
              </a:path>
            </a:pathLst>
          </a:custGeom>
          <a:solidFill>
            <a:srgbClr val="E98E24"/>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p:txBody>
      </p:sp>
      <p:sp>
        <p:nvSpPr>
          <p:cNvPr id="169" name="Google Shape;169;p10"/>
          <p:cNvSpPr/>
          <p:nvPr/>
        </p:nvSpPr>
        <p:spPr>
          <a:xfrm rot="821653" flipH="1">
            <a:off x="4717987" y="1048477"/>
            <a:ext cx="904635" cy="1377173"/>
          </a:xfrm>
          <a:custGeom>
            <a:avLst/>
            <a:gdLst/>
            <a:ahLst/>
            <a:cxnLst/>
            <a:rect l="l" t="t" r="r" b="b"/>
            <a:pathLst>
              <a:path w="23353" h="30828" extrusionOk="0">
                <a:moveTo>
                  <a:pt x="22397" y="0"/>
                </a:moveTo>
                <a:cubicBezTo>
                  <a:pt x="22307" y="0"/>
                  <a:pt x="22209" y="18"/>
                  <a:pt x="22106" y="56"/>
                </a:cubicBezTo>
                <a:cubicBezTo>
                  <a:pt x="20125" y="829"/>
                  <a:pt x="18087" y="1218"/>
                  <a:pt x="16016" y="1218"/>
                </a:cubicBezTo>
                <a:cubicBezTo>
                  <a:pt x="14996" y="1218"/>
                  <a:pt x="13967" y="1124"/>
                  <a:pt x="12933" y="933"/>
                </a:cubicBezTo>
                <a:cubicBezTo>
                  <a:pt x="12885" y="923"/>
                  <a:pt x="12839" y="918"/>
                  <a:pt x="12796" y="918"/>
                </a:cubicBezTo>
                <a:cubicBezTo>
                  <a:pt x="12195" y="918"/>
                  <a:pt x="11978" y="1823"/>
                  <a:pt x="12632" y="1986"/>
                </a:cubicBezTo>
                <a:cubicBezTo>
                  <a:pt x="14184" y="2409"/>
                  <a:pt x="15736" y="2590"/>
                  <a:pt x="17288" y="2590"/>
                </a:cubicBezTo>
                <a:cubicBezTo>
                  <a:pt x="17390" y="2590"/>
                  <a:pt x="17492" y="2589"/>
                  <a:pt x="17594" y="2588"/>
                </a:cubicBezTo>
                <a:lnTo>
                  <a:pt x="17594" y="2588"/>
                </a:lnTo>
                <a:cubicBezTo>
                  <a:pt x="13183" y="4492"/>
                  <a:pt x="9374" y="7776"/>
                  <a:pt x="6517" y="11635"/>
                </a:cubicBezTo>
                <a:cubicBezTo>
                  <a:pt x="2807" y="16623"/>
                  <a:pt x="0" y="23816"/>
                  <a:pt x="1028" y="30132"/>
                </a:cubicBezTo>
                <a:cubicBezTo>
                  <a:pt x="1103" y="30595"/>
                  <a:pt x="1535" y="30827"/>
                  <a:pt x="1968" y="30827"/>
                </a:cubicBezTo>
                <a:cubicBezTo>
                  <a:pt x="2400" y="30827"/>
                  <a:pt x="2832" y="30595"/>
                  <a:pt x="2908" y="30132"/>
                </a:cubicBezTo>
                <a:cubicBezTo>
                  <a:pt x="3334" y="27099"/>
                  <a:pt x="3484" y="24167"/>
                  <a:pt x="4386" y="21209"/>
                </a:cubicBezTo>
                <a:cubicBezTo>
                  <a:pt x="5263" y="18302"/>
                  <a:pt x="6567" y="15570"/>
                  <a:pt x="8321" y="13064"/>
                </a:cubicBezTo>
                <a:cubicBezTo>
                  <a:pt x="11203" y="8903"/>
                  <a:pt x="15163" y="5896"/>
                  <a:pt x="19499" y="3490"/>
                </a:cubicBezTo>
                <a:lnTo>
                  <a:pt x="19499" y="3490"/>
                </a:lnTo>
                <a:cubicBezTo>
                  <a:pt x="18948" y="4818"/>
                  <a:pt x="18697" y="6272"/>
                  <a:pt x="18848" y="7725"/>
                </a:cubicBezTo>
                <a:cubicBezTo>
                  <a:pt x="18923" y="8396"/>
                  <a:pt x="19478" y="8741"/>
                  <a:pt x="20002" y="8741"/>
                </a:cubicBezTo>
                <a:cubicBezTo>
                  <a:pt x="20517" y="8741"/>
                  <a:pt x="21003" y="8408"/>
                  <a:pt x="20978" y="7725"/>
                </a:cubicBezTo>
                <a:cubicBezTo>
                  <a:pt x="20853" y="5370"/>
                  <a:pt x="21379" y="3314"/>
                  <a:pt x="22933" y="1485"/>
                </a:cubicBezTo>
                <a:cubicBezTo>
                  <a:pt x="23353" y="976"/>
                  <a:pt x="23071" y="0"/>
                  <a:pt x="22397" y="0"/>
                </a:cubicBezTo>
                <a:close/>
              </a:path>
            </a:pathLst>
          </a:custGeom>
          <a:solidFill>
            <a:srgbClr val="E98E24"/>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11"/>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176" name="Google Shape;176;p11"/>
          <p:cNvPicPr preferRelativeResize="0"/>
          <p:nvPr/>
        </p:nvPicPr>
        <p:blipFill rotWithShape="1">
          <a:blip r:embed="rId3">
            <a:alphaModFix/>
          </a:blip>
          <a:srcRect/>
          <a:stretch/>
        </p:blipFill>
        <p:spPr>
          <a:xfrm>
            <a:off x="677880" y="4572000"/>
            <a:ext cx="922320" cy="914400"/>
          </a:xfrm>
          <a:prstGeom prst="rect">
            <a:avLst/>
          </a:prstGeom>
          <a:noFill/>
          <a:ln>
            <a:noFill/>
          </a:ln>
        </p:spPr>
      </p:pic>
      <p:sp>
        <p:nvSpPr>
          <p:cNvPr id="177" name="Google Shape;177;p11"/>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178" name="Google Shape;178;p11"/>
          <p:cNvPicPr preferRelativeResize="0"/>
          <p:nvPr/>
        </p:nvPicPr>
        <p:blipFill rotWithShape="1">
          <a:blip r:embed="rId4">
            <a:alphaModFix/>
          </a:blip>
          <a:srcRect/>
          <a:stretch/>
        </p:blipFill>
        <p:spPr>
          <a:xfrm>
            <a:off x="8109000" y="5182560"/>
            <a:ext cx="1622880" cy="361440"/>
          </a:xfrm>
          <a:prstGeom prst="rect">
            <a:avLst/>
          </a:prstGeom>
          <a:noFill/>
          <a:ln>
            <a:noFill/>
          </a:ln>
        </p:spPr>
      </p:pic>
      <p:sp>
        <p:nvSpPr>
          <p:cNvPr id="179" name="Google Shape;179;p11"/>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180" name="Google Shape;180;p11"/>
          <p:cNvSpPr txBox="1"/>
          <p:nvPr/>
        </p:nvSpPr>
        <p:spPr>
          <a:xfrm>
            <a:off x="378414" y="2454204"/>
            <a:ext cx="1521252" cy="477357"/>
          </a:xfrm>
          <a:prstGeom prst="rect">
            <a:avLst/>
          </a:prstGeom>
          <a:noFill/>
          <a:ln w="9525" cap="flat" cmpd="sng">
            <a:solidFill>
              <a:schemeClr val="dk1"/>
            </a:solidFill>
            <a:prstDash val="solid"/>
            <a:round/>
            <a:headEnd type="none" w="sm" len="sm"/>
            <a:tailEnd type="none" w="sm" len="sm"/>
          </a:ln>
        </p:spPr>
        <p:txBody>
          <a:bodyPr spcFirstLastPara="1" wrap="square" lIns="90000" tIns="45000" rIns="90000" bIns="45000" anchor="t" anchorCtr="0">
            <a:noAutofit/>
          </a:bodyPr>
          <a:lstStyle/>
          <a:p>
            <a:pPr marL="0" marR="0" lvl="0" indent="0" algn="ctr" rtl="0">
              <a:lnSpc>
                <a:spcPct val="100000"/>
              </a:lnSpc>
              <a:spcBef>
                <a:spcPts val="0"/>
              </a:spcBef>
              <a:spcAft>
                <a:spcPts val="0"/>
              </a:spcAft>
              <a:buNone/>
            </a:pPr>
            <a:r>
              <a:rPr lang="en-US" sz="2400" b="0" i="0" u="none" strike="noStrike" cap="none">
                <a:solidFill>
                  <a:srgbClr val="000000"/>
                </a:solidFill>
                <a:latin typeface="Arial"/>
                <a:ea typeface="Arial"/>
                <a:cs typeface="Arial"/>
                <a:sym typeface="Arial"/>
              </a:rPr>
              <a:t>Serotonina</a:t>
            </a:r>
            <a:endParaRPr/>
          </a:p>
        </p:txBody>
      </p:sp>
      <p:sp>
        <p:nvSpPr>
          <p:cNvPr id="181" name="Google Shape;181;p11"/>
          <p:cNvSpPr txBox="1"/>
          <p:nvPr/>
        </p:nvSpPr>
        <p:spPr>
          <a:xfrm>
            <a:off x="609598" y="497514"/>
            <a:ext cx="9324111"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dirty="0">
                <a:solidFill>
                  <a:srgbClr val="E98E24"/>
                </a:solidFill>
                <a:latin typeface="Arial"/>
                <a:ea typeface="Arial"/>
                <a:cs typeface="Arial"/>
                <a:sym typeface="Arial"/>
              </a:rPr>
              <a:t>Los neurotransmisores y el control de la conducta alimentaria</a:t>
            </a:r>
            <a:endParaRPr dirty="0"/>
          </a:p>
        </p:txBody>
      </p:sp>
      <p:pic>
        <p:nvPicPr>
          <p:cNvPr id="182" name="Google Shape;182;p11" descr="All About Cortisol | At-Home Health Tests"/>
          <p:cNvPicPr preferRelativeResize="0"/>
          <p:nvPr/>
        </p:nvPicPr>
        <p:blipFill rotWithShape="1">
          <a:blip r:embed="rId5">
            <a:alphaModFix/>
          </a:blip>
          <a:srcRect l="4436" t="38432" r="53490" b="13997"/>
          <a:stretch/>
        </p:blipFill>
        <p:spPr>
          <a:xfrm>
            <a:off x="6733999" y="2041210"/>
            <a:ext cx="2997881" cy="2545704"/>
          </a:xfrm>
          <a:prstGeom prst="rect">
            <a:avLst/>
          </a:prstGeom>
          <a:noFill/>
          <a:ln>
            <a:noFill/>
          </a:ln>
        </p:spPr>
      </p:pic>
      <p:pic>
        <p:nvPicPr>
          <p:cNvPr id="183" name="Google Shape;183;p11" descr="Dopamine – The Science of Parkinson's"/>
          <p:cNvPicPr preferRelativeResize="0"/>
          <p:nvPr/>
        </p:nvPicPr>
        <p:blipFill rotWithShape="1">
          <a:blip r:embed="rId6">
            <a:alphaModFix/>
          </a:blip>
          <a:srcRect/>
          <a:stretch/>
        </p:blipFill>
        <p:spPr>
          <a:xfrm>
            <a:off x="3465797" y="1585269"/>
            <a:ext cx="2644112" cy="1225025"/>
          </a:xfrm>
          <a:prstGeom prst="rect">
            <a:avLst/>
          </a:prstGeom>
          <a:noFill/>
          <a:ln>
            <a:noFill/>
          </a:ln>
        </p:spPr>
      </p:pic>
      <p:pic>
        <p:nvPicPr>
          <p:cNvPr id="184" name="Google Shape;184;p11" descr="Serotonin - Wikipedia"/>
          <p:cNvPicPr preferRelativeResize="0"/>
          <p:nvPr/>
        </p:nvPicPr>
        <p:blipFill rotWithShape="1">
          <a:blip r:embed="rId7">
            <a:alphaModFix/>
          </a:blip>
          <a:srcRect/>
          <a:stretch/>
        </p:blipFill>
        <p:spPr>
          <a:xfrm>
            <a:off x="439254" y="2540483"/>
            <a:ext cx="2537626" cy="1837503"/>
          </a:xfrm>
          <a:prstGeom prst="rect">
            <a:avLst/>
          </a:prstGeom>
          <a:noFill/>
          <a:ln>
            <a:noFill/>
          </a:ln>
        </p:spPr>
      </p:pic>
      <p:sp>
        <p:nvSpPr>
          <p:cNvPr id="185" name="Google Shape;185;p11"/>
          <p:cNvSpPr txBox="1"/>
          <p:nvPr/>
        </p:nvSpPr>
        <p:spPr>
          <a:xfrm>
            <a:off x="6915414" y="2041210"/>
            <a:ext cx="1521252" cy="498087"/>
          </a:xfrm>
          <a:prstGeom prst="rect">
            <a:avLst/>
          </a:prstGeom>
          <a:noFill/>
          <a:ln w="9525" cap="flat" cmpd="sng">
            <a:solidFill>
              <a:schemeClr val="dk1"/>
            </a:solidFill>
            <a:prstDash val="solid"/>
            <a:round/>
            <a:headEnd type="none" w="sm" len="sm"/>
            <a:tailEnd type="none" w="sm" len="sm"/>
          </a:ln>
        </p:spPr>
        <p:txBody>
          <a:bodyPr spcFirstLastPara="1" wrap="square" lIns="90000" tIns="45000" rIns="90000" bIns="45000" anchor="t" anchorCtr="0">
            <a:noAutofit/>
          </a:bodyPr>
          <a:lstStyle/>
          <a:p>
            <a:pPr marL="0" marR="0" lvl="0" indent="0" algn="ctr" rtl="0">
              <a:lnSpc>
                <a:spcPct val="100000"/>
              </a:lnSpc>
              <a:spcBef>
                <a:spcPts val="0"/>
              </a:spcBef>
              <a:spcAft>
                <a:spcPts val="0"/>
              </a:spcAft>
              <a:buNone/>
            </a:pPr>
            <a:r>
              <a:rPr lang="en-US" sz="2400" b="0" i="0" u="none" strike="noStrike" cap="none">
                <a:solidFill>
                  <a:srgbClr val="000000"/>
                </a:solidFill>
                <a:latin typeface="Arial"/>
                <a:ea typeface="Arial"/>
                <a:cs typeface="Arial"/>
                <a:sym typeface="Arial"/>
              </a:rPr>
              <a:t>Cortisol</a:t>
            </a:r>
            <a:endParaRPr sz="2400" b="0" i="0" u="none" strike="noStrike" cap="none">
              <a:solidFill>
                <a:srgbClr val="000000"/>
              </a:solidFill>
              <a:latin typeface="Arial"/>
              <a:ea typeface="Arial"/>
              <a:cs typeface="Arial"/>
              <a:sym typeface="Arial"/>
            </a:endParaRPr>
          </a:p>
        </p:txBody>
      </p:sp>
      <p:sp>
        <p:nvSpPr>
          <p:cNvPr id="186" name="Google Shape;186;p11"/>
          <p:cNvSpPr txBox="1"/>
          <p:nvPr/>
        </p:nvSpPr>
        <p:spPr>
          <a:xfrm>
            <a:off x="4586620" y="2730333"/>
            <a:ext cx="1595120" cy="442175"/>
          </a:xfrm>
          <a:prstGeom prst="rect">
            <a:avLst/>
          </a:prstGeom>
          <a:noFill/>
          <a:ln w="9525" cap="flat" cmpd="sng">
            <a:solidFill>
              <a:schemeClr val="dk1"/>
            </a:solidFill>
            <a:prstDash val="solid"/>
            <a:round/>
            <a:headEnd type="none" w="sm" len="sm"/>
            <a:tailEnd type="none" w="sm" len="sm"/>
          </a:ln>
        </p:spPr>
        <p:txBody>
          <a:bodyPr spcFirstLastPara="1" wrap="square" lIns="90000" tIns="45000" rIns="90000" bIns="45000" anchor="t" anchorCtr="0">
            <a:noAutofit/>
          </a:bodyPr>
          <a:lstStyle/>
          <a:p>
            <a:pPr marL="0" marR="0" lvl="0" indent="0" algn="ctr" rtl="0">
              <a:lnSpc>
                <a:spcPct val="100000"/>
              </a:lnSpc>
              <a:spcBef>
                <a:spcPts val="0"/>
              </a:spcBef>
              <a:spcAft>
                <a:spcPts val="0"/>
              </a:spcAft>
              <a:buNone/>
            </a:pPr>
            <a:r>
              <a:rPr lang="en-US" sz="2400" b="0" i="0" u="none" strike="noStrike" cap="none">
                <a:solidFill>
                  <a:srgbClr val="000000"/>
                </a:solidFill>
                <a:latin typeface="Arial"/>
                <a:ea typeface="Arial"/>
                <a:cs typeface="Arial"/>
                <a:sym typeface="Arial"/>
              </a:rPr>
              <a:t>Dopamina</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pic>
        <p:nvPicPr>
          <p:cNvPr id="192" name="Google Shape;192;p12" descr="What Is Dopamine In The Brain"/>
          <p:cNvPicPr preferRelativeResize="0"/>
          <p:nvPr/>
        </p:nvPicPr>
        <p:blipFill rotWithShape="1">
          <a:blip r:embed="rId3">
            <a:alphaModFix/>
          </a:blip>
          <a:srcRect/>
          <a:stretch/>
        </p:blipFill>
        <p:spPr>
          <a:xfrm>
            <a:off x="4142207" y="126550"/>
            <a:ext cx="5851586" cy="4552792"/>
          </a:xfrm>
          <a:prstGeom prst="rect">
            <a:avLst/>
          </a:prstGeom>
          <a:noFill/>
          <a:ln>
            <a:noFill/>
          </a:ln>
        </p:spPr>
      </p:pic>
      <p:sp>
        <p:nvSpPr>
          <p:cNvPr id="193" name="Google Shape;193;p12"/>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194" name="Google Shape;194;p12"/>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195" name="Google Shape;195;p12"/>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196" name="Google Shape;196;p12"/>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197" name="Google Shape;197;p12"/>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198" name="Google Shape;198;p12"/>
          <p:cNvSpPr txBox="1"/>
          <p:nvPr/>
        </p:nvSpPr>
        <p:spPr>
          <a:xfrm>
            <a:off x="501380" y="1152800"/>
            <a:ext cx="3354340" cy="1828800"/>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Placer relacionado con la comida</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Papel en la compulsión (por ejemplo, atracones)</a:t>
            </a:r>
            <a:endParaRPr sz="2400" b="0" i="0" u="none" strike="noStrike" cap="none">
              <a:solidFill>
                <a:srgbClr val="000000"/>
              </a:solidFill>
              <a:latin typeface="Arial"/>
              <a:ea typeface="Arial"/>
              <a:cs typeface="Arial"/>
              <a:sym typeface="Arial"/>
            </a:endParaRPr>
          </a:p>
        </p:txBody>
      </p:sp>
      <p:sp>
        <p:nvSpPr>
          <p:cNvPr id="199" name="Google Shape;199;p12"/>
          <p:cNvSpPr txBox="1"/>
          <p:nvPr/>
        </p:nvSpPr>
        <p:spPr>
          <a:xfrm>
            <a:off x="231139" y="126550"/>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Circuito de recompensa de la dopamina</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pic>
        <p:nvPicPr>
          <p:cNvPr id="205" name="Google Shape;205;p13" descr="Human Immune System Cartoon Stock Illustrations – 1,026 Human Immune System  Cartoon Stock Illustrations, Vectors &amp; Clipart - Dreamstime"/>
          <p:cNvPicPr preferRelativeResize="0"/>
          <p:nvPr/>
        </p:nvPicPr>
        <p:blipFill rotWithShape="1">
          <a:blip r:embed="rId3">
            <a:alphaModFix/>
          </a:blip>
          <a:srcRect l="14310" t="13257" r="14002" b="18208"/>
          <a:stretch/>
        </p:blipFill>
        <p:spPr>
          <a:xfrm>
            <a:off x="7637800" y="3394017"/>
            <a:ext cx="942399" cy="951552"/>
          </a:xfrm>
          <a:prstGeom prst="rect">
            <a:avLst/>
          </a:prstGeom>
          <a:noFill/>
          <a:ln>
            <a:noFill/>
          </a:ln>
        </p:spPr>
      </p:pic>
      <p:pic>
        <p:nvPicPr>
          <p:cNvPr id="206" name="Google Shape;206;p13" descr="How To Draw A Cartoon Brain – A Step by Step Guide"/>
          <p:cNvPicPr preferRelativeResize="0"/>
          <p:nvPr/>
        </p:nvPicPr>
        <p:blipFill rotWithShape="1">
          <a:blip r:embed="rId4">
            <a:alphaModFix/>
          </a:blip>
          <a:srcRect t="24899" b="24202"/>
          <a:stretch/>
        </p:blipFill>
        <p:spPr>
          <a:xfrm>
            <a:off x="1679573" y="1065040"/>
            <a:ext cx="1270954" cy="905435"/>
          </a:xfrm>
          <a:prstGeom prst="rect">
            <a:avLst/>
          </a:prstGeom>
          <a:noFill/>
          <a:ln>
            <a:noFill/>
          </a:ln>
        </p:spPr>
      </p:pic>
      <p:sp>
        <p:nvSpPr>
          <p:cNvPr id="207" name="Google Shape;207;p13"/>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208" name="Google Shape;208;p13"/>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209" name="Google Shape;209;p13"/>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210" name="Google Shape;210;p13"/>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211" name="Google Shape;211;p13"/>
          <p:cNvSpPr txBox="1"/>
          <p:nvPr/>
        </p:nvSpPr>
        <p:spPr>
          <a:xfrm>
            <a:off x="609599" y="4975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Efectos a largo plazo en los sistemas corporales</a:t>
            </a:r>
            <a:endParaRPr/>
          </a:p>
        </p:txBody>
      </p:sp>
      <p:pic>
        <p:nvPicPr>
          <p:cNvPr id="212" name="Google Shape;212;p13" descr="Human Heart Cartoon by Aloysius Patrimonio - Royalty Free and Rights  Managed Licenses"/>
          <p:cNvPicPr preferRelativeResize="0"/>
          <p:nvPr/>
        </p:nvPicPr>
        <p:blipFill rotWithShape="1">
          <a:blip r:embed="rId6">
            <a:alphaModFix/>
          </a:blip>
          <a:srcRect l="18790" t="7882" r="16485" b="7864"/>
          <a:stretch/>
        </p:blipFill>
        <p:spPr>
          <a:xfrm>
            <a:off x="845528" y="2055191"/>
            <a:ext cx="747211" cy="972646"/>
          </a:xfrm>
          <a:prstGeom prst="rect">
            <a:avLst/>
          </a:prstGeom>
          <a:noFill/>
          <a:ln>
            <a:noFill/>
          </a:ln>
        </p:spPr>
      </p:pic>
      <p:pic>
        <p:nvPicPr>
          <p:cNvPr id="213" name="Google Shape;213;p13" descr="Colon Or Intestine In Cartoon Style Stock Illustration - Download Image Now  - Intestine, Illustration, Medical Exam - iStock"/>
          <p:cNvPicPr preferRelativeResize="0"/>
          <p:nvPr/>
        </p:nvPicPr>
        <p:blipFill rotWithShape="1">
          <a:blip r:embed="rId7">
            <a:alphaModFix/>
          </a:blip>
          <a:srcRect/>
          <a:stretch/>
        </p:blipFill>
        <p:spPr>
          <a:xfrm>
            <a:off x="1679573" y="3473652"/>
            <a:ext cx="1052968" cy="1052968"/>
          </a:xfrm>
          <a:prstGeom prst="rect">
            <a:avLst/>
          </a:prstGeom>
          <a:noFill/>
          <a:ln>
            <a:noFill/>
          </a:ln>
        </p:spPr>
      </p:pic>
      <p:pic>
        <p:nvPicPr>
          <p:cNvPr id="214" name="Google Shape;214;p13"/>
          <p:cNvPicPr preferRelativeResize="0"/>
          <p:nvPr/>
        </p:nvPicPr>
        <p:blipFill rotWithShape="1">
          <a:blip r:embed="rId8">
            <a:alphaModFix/>
          </a:blip>
          <a:srcRect/>
          <a:stretch/>
        </p:blipFill>
        <p:spPr>
          <a:xfrm>
            <a:off x="677880" y="4572000"/>
            <a:ext cx="922320" cy="914400"/>
          </a:xfrm>
          <a:prstGeom prst="rect">
            <a:avLst/>
          </a:prstGeom>
          <a:noFill/>
          <a:ln>
            <a:noFill/>
          </a:ln>
        </p:spPr>
      </p:pic>
      <p:pic>
        <p:nvPicPr>
          <p:cNvPr id="215" name="Google Shape;215;p13" descr="Premium Vector | Skeletal fiber biceps muscle structure muscle of human  body Red inside tissue of people"/>
          <p:cNvPicPr preferRelativeResize="0"/>
          <p:nvPr/>
        </p:nvPicPr>
        <p:blipFill rotWithShape="1">
          <a:blip r:embed="rId9">
            <a:alphaModFix/>
          </a:blip>
          <a:srcRect l="10366" t="7790" r="9973" b="6589"/>
          <a:stretch/>
        </p:blipFill>
        <p:spPr>
          <a:xfrm>
            <a:off x="8026871" y="1411914"/>
            <a:ext cx="1106656" cy="991848"/>
          </a:xfrm>
          <a:prstGeom prst="rect">
            <a:avLst/>
          </a:prstGeom>
          <a:noFill/>
          <a:ln>
            <a:noFill/>
          </a:ln>
        </p:spPr>
      </p:pic>
      <p:pic>
        <p:nvPicPr>
          <p:cNvPr id="216" name="Google Shape;216;p13" descr="Cartoon Bones Images – Browse 295,627 Stock Photos, Vectors, and Video |  Adobe Stock"/>
          <p:cNvPicPr preferRelativeResize="0"/>
          <p:nvPr/>
        </p:nvPicPr>
        <p:blipFill rotWithShape="1">
          <a:blip r:embed="rId10">
            <a:alphaModFix/>
          </a:blip>
          <a:srcRect/>
          <a:stretch/>
        </p:blipFill>
        <p:spPr>
          <a:xfrm>
            <a:off x="6739551" y="645452"/>
            <a:ext cx="792011" cy="766462"/>
          </a:xfrm>
          <a:prstGeom prst="rect">
            <a:avLst/>
          </a:prstGeom>
          <a:noFill/>
          <a:ln>
            <a:noFill/>
          </a:ln>
        </p:spPr>
      </p:pic>
      <p:pic>
        <p:nvPicPr>
          <p:cNvPr id="217" name="Google Shape;217;p13" descr="Eating Disorders vs. Disordered Eating: What's the Difference?"/>
          <p:cNvPicPr preferRelativeResize="0"/>
          <p:nvPr/>
        </p:nvPicPr>
        <p:blipFill rotWithShape="1">
          <a:blip r:embed="rId11">
            <a:alphaModFix/>
          </a:blip>
          <a:srcRect t="16394" b="16705"/>
          <a:stretch/>
        </p:blipFill>
        <p:spPr>
          <a:xfrm>
            <a:off x="3251046" y="1432539"/>
            <a:ext cx="3577908" cy="2393652"/>
          </a:xfrm>
          <a:prstGeom prst="rect">
            <a:avLst/>
          </a:prstGeom>
          <a:noFill/>
          <a:ln>
            <a:noFill/>
          </a:ln>
        </p:spPr>
      </p:pic>
      <p:pic>
        <p:nvPicPr>
          <p:cNvPr id="218" name="Google Shape;218;p13" descr="Female reproductive system, uterus and ovaries isolated pink icon in cartoon  style. 5428126 Vector Art at Vecteezy"/>
          <p:cNvPicPr preferRelativeResize="0"/>
          <p:nvPr/>
        </p:nvPicPr>
        <p:blipFill rotWithShape="1">
          <a:blip r:embed="rId12">
            <a:alphaModFix/>
          </a:blip>
          <a:srcRect/>
          <a:stretch/>
        </p:blipFill>
        <p:spPr>
          <a:xfrm>
            <a:off x="5499914" y="3846817"/>
            <a:ext cx="1039741" cy="911400"/>
          </a:xfrm>
          <a:prstGeom prst="rect">
            <a:avLst/>
          </a:prstGeom>
          <a:noFill/>
          <a:ln>
            <a:noFill/>
          </a:ln>
        </p:spPr>
      </p:pic>
      <p:sp>
        <p:nvSpPr>
          <p:cNvPr id="219" name="Google Shape;219;p13"/>
          <p:cNvSpPr/>
          <p:nvPr/>
        </p:nvSpPr>
        <p:spPr>
          <a:xfrm rot="-4747238" flipH="1">
            <a:off x="2581379" y="2938160"/>
            <a:ext cx="554033" cy="613784"/>
          </a:xfrm>
          <a:custGeom>
            <a:avLst/>
            <a:gdLst/>
            <a:ahLst/>
            <a:cxnLst/>
            <a:rect l="l" t="t" r="r" b="b"/>
            <a:pathLst>
              <a:path w="23353" h="30828" extrusionOk="0">
                <a:moveTo>
                  <a:pt x="22397" y="0"/>
                </a:moveTo>
                <a:cubicBezTo>
                  <a:pt x="22307" y="0"/>
                  <a:pt x="22209" y="18"/>
                  <a:pt x="22106" y="56"/>
                </a:cubicBezTo>
                <a:cubicBezTo>
                  <a:pt x="20125" y="829"/>
                  <a:pt x="18087" y="1218"/>
                  <a:pt x="16016" y="1218"/>
                </a:cubicBezTo>
                <a:cubicBezTo>
                  <a:pt x="14996" y="1218"/>
                  <a:pt x="13967" y="1124"/>
                  <a:pt x="12933" y="933"/>
                </a:cubicBezTo>
                <a:cubicBezTo>
                  <a:pt x="12885" y="923"/>
                  <a:pt x="12839" y="918"/>
                  <a:pt x="12796" y="918"/>
                </a:cubicBezTo>
                <a:cubicBezTo>
                  <a:pt x="12195" y="918"/>
                  <a:pt x="11978" y="1823"/>
                  <a:pt x="12632" y="1986"/>
                </a:cubicBezTo>
                <a:cubicBezTo>
                  <a:pt x="14184" y="2409"/>
                  <a:pt x="15736" y="2590"/>
                  <a:pt x="17288" y="2590"/>
                </a:cubicBezTo>
                <a:cubicBezTo>
                  <a:pt x="17390" y="2590"/>
                  <a:pt x="17492" y="2589"/>
                  <a:pt x="17594" y="2588"/>
                </a:cubicBezTo>
                <a:lnTo>
                  <a:pt x="17594" y="2588"/>
                </a:lnTo>
                <a:cubicBezTo>
                  <a:pt x="13183" y="4492"/>
                  <a:pt x="9374" y="7776"/>
                  <a:pt x="6517" y="11635"/>
                </a:cubicBezTo>
                <a:cubicBezTo>
                  <a:pt x="2807" y="16623"/>
                  <a:pt x="0" y="23816"/>
                  <a:pt x="1028" y="30132"/>
                </a:cubicBezTo>
                <a:cubicBezTo>
                  <a:pt x="1103" y="30595"/>
                  <a:pt x="1535" y="30827"/>
                  <a:pt x="1968" y="30827"/>
                </a:cubicBezTo>
                <a:cubicBezTo>
                  <a:pt x="2400" y="30827"/>
                  <a:pt x="2832" y="30595"/>
                  <a:pt x="2908" y="30132"/>
                </a:cubicBezTo>
                <a:cubicBezTo>
                  <a:pt x="3334" y="27099"/>
                  <a:pt x="3484" y="24167"/>
                  <a:pt x="4386" y="21209"/>
                </a:cubicBezTo>
                <a:cubicBezTo>
                  <a:pt x="5263" y="18302"/>
                  <a:pt x="6567" y="15570"/>
                  <a:pt x="8321" y="13064"/>
                </a:cubicBezTo>
                <a:cubicBezTo>
                  <a:pt x="11203" y="8903"/>
                  <a:pt x="15163" y="5896"/>
                  <a:pt x="19499" y="3490"/>
                </a:cubicBezTo>
                <a:lnTo>
                  <a:pt x="19499" y="3490"/>
                </a:lnTo>
                <a:cubicBezTo>
                  <a:pt x="18948" y="4818"/>
                  <a:pt x="18697" y="6272"/>
                  <a:pt x="18848" y="7725"/>
                </a:cubicBezTo>
                <a:cubicBezTo>
                  <a:pt x="18923" y="8396"/>
                  <a:pt x="19478" y="8741"/>
                  <a:pt x="20002" y="8741"/>
                </a:cubicBezTo>
                <a:cubicBezTo>
                  <a:pt x="20517" y="8741"/>
                  <a:pt x="21003" y="8408"/>
                  <a:pt x="20978" y="7725"/>
                </a:cubicBezTo>
                <a:cubicBezTo>
                  <a:pt x="20853" y="5370"/>
                  <a:pt x="21379" y="3314"/>
                  <a:pt x="22933" y="1485"/>
                </a:cubicBezTo>
                <a:cubicBezTo>
                  <a:pt x="23353" y="976"/>
                  <a:pt x="23071" y="0"/>
                  <a:pt x="22397" y="0"/>
                </a:cubicBezTo>
                <a:close/>
              </a:path>
            </a:pathLst>
          </a:custGeom>
          <a:solidFill>
            <a:srgbClr val="E98E24"/>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p:txBody>
      </p:sp>
      <p:sp>
        <p:nvSpPr>
          <p:cNvPr id="220" name="Google Shape;220;p13"/>
          <p:cNvSpPr/>
          <p:nvPr/>
        </p:nvSpPr>
        <p:spPr>
          <a:xfrm rot="-2398373" flipH="1">
            <a:off x="3064057" y="1257422"/>
            <a:ext cx="554033" cy="613784"/>
          </a:xfrm>
          <a:custGeom>
            <a:avLst/>
            <a:gdLst/>
            <a:ahLst/>
            <a:cxnLst/>
            <a:rect l="l" t="t" r="r" b="b"/>
            <a:pathLst>
              <a:path w="23353" h="30828" extrusionOk="0">
                <a:moveTo>
                  <a:pt x="22397" y="0"/>
                </a:moveTo>
                <a:cubicBezTo>
                  <a:pt x="22307" y="0"/>
                  <a:pt x="22209" y="18"/>
                  <a:pt x="22106" y="56"/>
                </a:cubicBezTo>
                <a:cubicBezTo>
                  <a:pt x="20125" y="829"/>
                  <a:pt x="18087" y="1218"/>
                  <a:pt x="16016" y="1218"/>
                </a:cubicBezTo>
                <a:cubicBezTo>
                  <a:pt x="14996" y="1218"/>
                  <a:pt x="13967" y="1124"/>
                  <a:pt x="12933" y="933"/>
                </a:cubicBezTo>
                <a:cubicBezTo>
                  <a:pt x="12885" y="923"/>
                  <a:pt x="12839" y="918"/>
                  <a:pt x="12796" y="918"/>
                </a:cubicBezTo>
                <a:cubicBezTo>
                  <a:pt x="12195" y="918"/>
                  <a:pt x="11978" y="1823"/>
                  <a:pt x="12632" y="1986"/>
                </a:cubicBezTo>
                <a:cubicBezTo>
                  <a:pt x="14184" y="2409"/>
                  <a:pt x="15736" y="2590"/>
                  <a:pt x="17288" y="2590"/>
                </a:cubicBezTo>
                <a:cubicBezTo>
                  <a:pt x="17390" y="2590"/>
                  <a:pt x="17492" y="2589"/>
                  <a:pt x="17594" y="2588"/>
                </a:cubicBezTo>
                <a:lnTo>
                  <a:pt x="17594" y="2588"/>
                </a:lnTo>
                <a:cubicBezTo>
                  <a:pt x="13183" y="4492"/>
                  <a:pt x="9374" y="7776"/>
                  <a:pt x="6517" y="11635"/>
                </a:cubicBezTo>
                <a:cubicBezTo>
                  <a:pt x="2807" y="16623"/>
                  <a:pt x="0" y="23816"/>
                  <a:pt x="1028" y="30132"/>
                </a:cubicBezTo>
                <a:cubicBezTo>
                  <a:pt x="1103" y="30595"/>
                  <a:pt x="1535" y="30827"/>
                  <a:pt x="1968" y="30827"/>
                </a:cubicBezTo>
                <a:cubicBezTo>
                  <a:pt x="2400" y="30827"/>
                  <a:pt x="2832" y="30595"/>
                  <a:pt x="2908" y="30132"/>
                </a:cubicBezTo>
                <a:cubicBezTo>
                  <a:pt x="3334" y="27099"/>
                  <a:pt x="3484" y="24167"/>
                  <a:pt x="4386" y="21209"/>
                </a:cubicBezTo>
                <a:cubicBezTo>
                  <a:pt x="5263" y="18302"/>
                  <a:pt x="6567" y="15570"/>
                  <a:pt x="8321" y="13064"/>
                </a:cubicBezTo>
                <a:cubicBezTo>
                  <a:pt x="11203" y="8903"/>
                  <a:pt x="15163" y="5896"/>
                  <a:pt x="19499" y="3490"/>
                </a:cubicBezTo>
                <a:lnTo>
                  <a:pt x="19499" y="3490"/>
                </a:lnTo>
                <a:cubicBezTo>
                  <a:pt x="18948" y="4818"/>
                  <a:pt x="18697" y="6272"/>
                  <a:pt x="18848" y="7725"/>
                </a:cubicBezTo>
                <a:cubicBezTo>
                  <a:pt x="18923" y="8396"/>
                  <a:pt x="19478" y="8741"/>
                  <a:pt x="20002" y="8741"/>
                </a:cubicBezTo>
                <a:cubicBezTo>
                  <a:pt x="20517" y="8741"/>
                  <a:pt x="21003" y="8408"/>
                  <a:pt x="20978" y="7725"/>
                </a:cubicBezTo>
                <a:cubicBezTo>
                  <a:pt x="20853" y="5370"/>
                  <a:pt x="21379" y="3314"/>
                  <a:pt x="22933" y="1485"/>
                </a:cubicBezTo>
                <a:cubicBezTo>
                  <a:pt x="23353" y="976"/>
                  <a:pt x="23071" y="0"/>
                  <a:pt x="22397" y="0"/>
                </a:cubicBezTo>
                <a:close/>
              </a:path>
            </a:pathLst>
          </a:custGeom>
          <a:solidFill>
            <a:srgbClr val="E98E24"/>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p:txBody>
      </p:sp>
      <p:sp>
        <p:nvSpPr>
          <p:cNvPr id="221" name="Google Shape;221;p13"/>
          <p:cNvSpPr/>
          <p:nvPr/>
        </p:nvSpPr>
        <p:spPr>
          <a:xfrm rot="3767832" flipH="1">
            <a:off x="6696003" y="1553570"/>
            <a:ext cx="554033" cy="613784"/>
          </a:xfrm>
          <a:custGeom>
            <a:avLst/>
            <a:gdLst/>
            <a:ahLst/>
            <a:cxnLst/>
            <a:rect l="l" t="t" r="r" b="b"/>
            <a:pathLst>
              <a:path w="23353" h="30828" extrusionOk="0">
                <a:moveTo>
                  <a:pt x="22397" y="0"/>
                </a:moveTo>
                <a:cubicBezTo>
                  <a:pt x="22307" y="0"/>
                  <a:pt x="22209" y="18"/>
                  <a:pt x="22106" y="56"/>
                </a:cubicBezTo>
                <a:cubicBezTo>
                  <a:pt x="20125" y="829"/>
                  <a:pt x="18087" y="1218"/>
                  <a:pt x="16016" y="1218"/>
                </a:cubicBezTo>
                <a:cubicBezTo>
                  <a:pt x="14996" y="1218"/>
                  <a:pt x="13967" y="1124"/>
                  <a:pt x="12933" y="933"/>
                </a:cubicBezTo>
                <a:cubicBezTo>
                  <a:pt x="12885" y="923"/>
                  <a:pt x="12839" y="918"/>
                  <a:pt x="12796" y="918"/>
                </a:cubicBezTo>
                <a:cubicBezTo>
                  <a:pt x="12195" y="918"/>
                  <a:pt x="11978" y="1823"/>
                  <a:pt x="12632" y="1986"/>
                </a:cubicBezTo>
                <a:cubicBezTo>
                  <a:pt x="14184" y="2409"/>
                  <a:pt x="15736" y="2590"/>
                  <a:pt x="17288" y="2590"/>
                </a:cubicBezTo>
                <a:cubicBezTo>
                  <a:pt x="17390" y="2590"/>
                  <a:pt x="17492" y="2589"/>
                  <a:pt x="17594" y="2588"/>
                </a:cubicBezTo>
                <a:lnTo>
                  <a:pt x="17594" y="2588"/>
                </a:lnTo>
                <a:cubicBezTo>
                  <a:pt x="13183" y="4492"/>
                  <a:pt x="9374" y="7776"/>
                  <a:pt x="6517" y="11635"/>
                </a:cubicBezTo>
                <a:cubicBezTo>
                  <a:pt x="2807" y="16623"/>
                  <a:pt x="0" y="23816"/>
                  <a:pt x="1028" y="30132"/>
                </a:cubicBezTo>
                <a:cubicBezTo>
                  <a:pt x="1103" y="30595"/>
                  <a:pt x="1535" y="30827"/>
                  <a:pt x="1968" y="30827"/>
                </a:cubicBezTo>
                <a:cubicBezTo>
                  <a:pt x="2400" y="30827"/>
                  <a:pt x="2832" y="30595"/>
                  <a:pt x="2908" y="30132"/>
                </a:cubicBezTo>
                <a:cubicBezTo>
                  <a:pt x="3334" y="27099"/>
                  <a:pt x="3484" y="24167"/>
                  <a:pt x="4386" y="21209"/>
                </a:cubicBezTo>
                <a:cubicBezTo>
                  <a:pt x="5263" y="18302"/>
                  <a:pt x="6567" y="15570"/>
                  <a:pt x="8321" y="13064"/>
                </a:cubicBezTo>
                <a:cubicBezTo>
                  <a:pt x="11203" y="8903"/>
                  <a:pt x="15163" y="5896"/>
                  <a:pt x="19499" y="3490"/>
                </a:cubicBezTo>
                <a:lnTo>
                  <a:pt x="19499" y="3490"/>
                </a:lnTo>
                <a:cubicBezTo>
                  <a:pt x="18948" y="4818"/>
                  <a:pt x="18697" y="6272"/>
                  <a:pt x="18848" y="7725"/>
                </a:cubicBezTo>
                <a:cubicBezTo>
                  <a:pt x="18923" y="8396"/>
                  <a:pt x="19478" y="8741"/>
                  <a:pt x="20002" y="8741"/>
                </a:cubicBezTo>
                <a:cubicBezTo>
                  <a:pt x="20517" y="8741"/>
                  <a:pt x="21003" y="8408"/>
                  <a:pt x="20978" y="7725"/>
                </a:cubicBezTo>
                <a:cubicBezTo>
                  <a:pt x="20853" y="5370"/>
                  <a:pt x="21379" y="3314"/>
                  <a:pt x="22933" y="1485"/>
                </a:cubicBezTo>
                <a:cubicBezTo>
                  <a:pt x="23353" y="976"/>
                  <a:pt x="23071" y="0"/>
                  <a:pt x="22397" y="0"/>
                </a:cubicBezTo>
                <a:close/>
              </a:path>
            </a:pathLst>
          </a:custGeom>
          <a:solidFill>
            <a:srgbClr val="E98E24"/>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p:txBody>
      </p:sp>
      <p:sp>
        <p:nvSpPr>
          <p:cNvPr id="222" name="Google Shape;222;p13"/>
          <p:cNvSpPr/>
          <p:nvPr/>
        </p:nvSpPr>
        <p:spPr>
          <a:xfrm rot="9879582" flipH="1">
            <a:off x="4818475" y="3900891"/>
            <a:ext cx="554033" cy="613784"/>
          </a:xfrm>
          <a:custGeom>
            <a:avLst/>
            <a:gdLst/>
            <a:ahLst/>
            <a:cxnLst/>
            <a:rect l="l" t="t" r="r" b="b"/>
            <a:pathLst>
              <a:path w="23353" h="30828" extrusionOk="0">
                <a:moveTo>
                  <a:pt x="22397" y="0"/>
                </a:moveTo>
                <a:cubicBezTo>
                  <a:pt x="22307" y="0"/>
                  <a:pt x="22209" y="18"/>
                  <a:pt x="22106" y="56"/>
                </a:cubicBezTo>
                <a:cubicBezTo>
                  <a:pt x="20125" y="829"/>
                  <a:pt x="18087" y="1218"/>
                  <a:pt x="16016" y="1218"/>
                </a:cubicBezTo>
                <a:cubicBezTo>
                  <a:pt x="14996" y="1218"/>
                  <a:pt x="13967" y="1124"/>
                  <a:pt x="12933" y="933"/>
                </a:cubicBezTo>
                <a:cubicBezTo>
                  <a:pt x="12885" y="923"/>
                  <a:pt x="12839" y="918"/>
                  <a:pt x="12796" y="918"/>
                </a:cubicBezTo>
                <a:cubicBezTo>
                  <a:pt x="12195" y="918"/>
                  <a:pt x="11978" y="1823"/>
                  <a:pt x="12632" y="1986"/>
                </a:cubicBezTo>
                <a:cubicBezTo>
                  <a:pt x="14184" y="2409"/>
                  <a:pt x="15736" y="2590"/>
                  <a:pt x="17288" y="2590"/>
                </a:cubicBezTo>
                <a:cubicBezTo>
                  <a:pt x="17390" y="2590"/>
                  <a:pt x="17492" y="2589"/>
                  <a:pt x="17594" y="2588"/>
                </a:cubicBezTo>
                <a:lnTo>
                  <a:pt x="17594" y="2588"/>
                </a:lnTo>
                <a:cubicBezTo>
                  <a:pt x="13183" y="4492"/>
                  <a:pt x="9374" y="7776"/>
                  <a:pt x="6517" y="11635"/>
                </a:cubicBezTo>
                <a:cubicBezTo>
                  <a:pt x="2807" y="16623"/>
                  <a:pt x="0" y="23816"/>
                  <a:pt x="1028" y="30132"/>
                </a:cubicBezTo>
                <a:cubicBezTo>
                  <a:pt x="1103" y="30595"/>
                  <a:pt x="1535" y="30827"/>
                  <a:pt x="1968" y="30827"/>
                </a:cubicBezTo>
                <a:cubicBezTo>
                  <a:pt x="2400" y="30827"/>
                  <a:pt x="2832" y="30595"/>
                  <a:pt x="2908" y="30132"/>
                </a:cubicBezTo>
                <a:cubicBezTo>
                  <a:pt x="3334" y="27099"/>
                  <a:pt x="3484" y="24167"/>
                  <a:pt x="4386" y="21209"/>
                </a:cubicBezTo>
                <a:cubicBezTo>
                  <a:pt x="5263" y="18302"/>
                  <a:pt x="6567" y="15570"/>
                  <a:pt x="8321" y="13064"/>
                </a:cubicBezTo>
                <a:cubicBezTo>
                  <a:pt x="11203" y="8903"/>
                  <a:pt x="15163" y="5896"/>
                  <a:pt x="19499" y="3490"/>
                </a:cubicBezTo>
                <a:lnTo>
                  <a:pt x="19499" y="3490"/>
                </a:lnTo>
                <a:cubicBezTo>
                  <a:pt x="18948" y="4818"/>
                  <a:pt x="18697" y="6272"/>
                  <a:pt x="18848" y="7725"/>
                </a:cubicBezTo>
                <a:cubicBezTo>
                  <a:pt x="18923" y="8396"/>
                  <a:pt x="19478" y="8741"/>
                  <a:pt x="20002" y="8741"/>
                </a:cubicBezTo>
                <a:cubicBezTo>
                  <a:pt x="20517" y="8741"/>
                  <a:pt x="21003" y="8408"/>
                  <a:pt x="20978" y="7725"/>
                </a:cubicBezTo>
                <a:cubicBezTo>
                  <a:pt x="20853" y="5370"/>
                  <a:pt x="21379" y="3314"/>
                  <a:pt x="22933" y="1485"/>
                </a:cubicBezTo>
                <a:cubicBezTo>
                  <a:pt x="23353" y="976"/>
                  <a:pt x="23071" y="0"/>
                  <a:pt x="22397" y="0"/>
                </a:cubicBezTo>
                <a:close/>
              </a:path>
            </a:pathLst>
          </a:custGeom>
          <a:solidFill>
            <a:srgbClr val="E98E24"/>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p:txBody>
      </p:sp>
      <p:sp>
        <p:nvSpPr>
          <p:cNvPr id="223" name="Google Shape;223;p13"/>
          <p:cNvSpPr/>
          <p:nvPr/>
        </p:nvSpPr>
        <p:spPr>
          <a:xfrm rot="9546501" flipH="1">
            <a:off x="6813183" y="3207160"/>
            <a:ext cx="554033" cy="613784"/>
          </a:xfrm>
          <a:custGeom>
            <a:avLst/>
            <a:gdLst/>
            <a:ahLst/>
            <a:cxnLst/>
            <a:rect l="l" t="t" r="r" b="b"/>
            <a:pathLst>
              <a:path w="23353" h="30828" extrusionOk="0">
                <a:moveTo>
                  <a:pt x="22397" y="0"/>
                </a:moveTo>
                <a:cubicBezTo>
                  <a:pt x="22307" y="0"/>
                  <a:pt x="22209" y="18"/>
                  <a:pt x="22106" y="56"/>
                </a:cubicBezTo>
                <a:cubicBezTo>
                  <a:pt x="20125" y="829"/>
                  <a:pt x="18087" y="1218"/>
                  <a:pt x="16016" y="1218"/>
                </a:cubicBezTo>
                <a:cubicBezTo>
                  <a:pt x="14996" y="1218"/>
                  <a:pt x="13967" y="1124"/>
                  <a:pt x="12933" y="933"/>
                </a:cubicBezTo>
                <a:cubicBezTo>
                  <a:pt x="12885" y="923"/>
                  <a:pt x="12839" y="918"/>
                  <a:pt x="12796" y="918"/>
                </a:cubicBezTo>
                <a:cubicBezTo>
                  <a:pt x="12195" y="918"/>
                  <a:pt x="11978" y="1823"/>
                  <a:pt x="12632" y="1986"/>
                </a:cubicBezTo>
                <a:cubicBezTo>
                  <a:pt x="14184" y="2409"/>
                  <a:pt x="15736" y="2590"/>
                  <a:pt x="17288" y="2590"/>
                </a:cubicBezTo>
                <a:cubicBezTo>
                  <a:pt x="17390" y="2590"/>
                  <a:pt x="17492" y="2589"/>
                  <a:pt x="17594" y="2588"/>
                </a:cubicBezTo>
                <a:lnTo>
                  <a:pt x="17594" y="2588"/>
                </a:lnTo>
                <a:cubicBezTo>
                  <a:pt x="13183" y="4492"/>
                  <a:pt x="9374" y="7776"/>
                  <a:pt x="6517" y="11635"/>
                </a:cubicBezTo>
                <a:cubicBezTo>
                  <a:pt x="2807" y="16623"/>
                  <a:pt x="0" y="23816"/>
                  <a:pt x="1028" y="30132"/>
                </a:cubicBezTo>
                <a:cubicBezTo>
                  <a:pt x="1103" y="30595"/>
                  <a:pt x="1535" y="30827"/>
                  <a:pt x="1968" y="30827"/>
                </a:cubicBezTo>
                <a:cubicBezTo>
                  <a:pt x="2400" y="30827"/>
                  <a:pt x="2832" y="30595"/>
                  <a:pt x="2908" y="30132"/>
                </a:cubicBezTo>
                <a:cubicBezTo>
                  <a:pt x="3334" y="27099"/>
                  <a:pt x="3484" y="24167"/>
                  <a:pt x="4386" y="21209"/>
                </a:cubicBezTo>
                <a:cubicBezTo>
                  <a:pt x="5263" y="18302"/>
                  <a:pt x="6567" y="15570"/>
                  <a:pt x="8321" y="13064"/>
                </a:cubicBezTo>
                <a:cubicBezTo>
                  <a:pt x="11203" y="8903"/>
                  <a:pt x="15163" y="5896"/>
                  <a:pt x="19499" y="3490"/>
                </a:cubicBezTo>
                <a:lnTo>
                  <a:pt x="19499" y="3490"/>
                </a:lnTo>
                <a:cubicBezTo>
                  <a:pt x="18948" y="4818"/>
                  <a:pt x="18697" y="6272"/>
                  <a:pt x="18848" y="7725"/>
                </a:cubicBezTo>
                <a:cubicBezTo>
                  <a:pt x="18923" y="8396"/>
                  <a:pt x="19478" y="8741"/>
                  <a:pt x="20002" y="8741"/>
                </a:cubicBezTo>
                <a:cubicBezTo>
                  <a:pt x="20517" y="8741"/>
                  <a:pt x="21003" y="8408"/>
                  <a:pt x="20978" y="7725"/>
                </a:cubicBezTo>
                <a:cubicBezTo>
                  <a:pt x="20853" y="5370"/>
                  <a:pt x="21379" y="3314"/>
                  <a:pt x="22933" y="1485"/>
                </a:cubicBezTo>
                <a:cubicBezTo>
                  <a:pt x="23353" y="976"/>
                  <a:pt x="23071" y="0"/>
                  <a:pt x="22397" y="0"/>
                </a:cubicBezTo>
                <a:close/>
              </a:path>
            </a:pathLst>
          </a:custGeom>
          <a:solidFill>
            <a:srgbClr val="E98E24"/>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p:txBody>
      </p:sp>
      <p:sp>
        <p:nvSpPr>
          <p:cNvPr id="224" name="Google Shape;224;p13"/>
          <p:cNvSpPr/>
          <p:nvPr/>
        </p:nvSpPr>
        <p:spPr>
          <a:xfrm rot="5612102" flipH="1">
            <a:off x="7216106" y="2162037"/>
            <a:ext cx="510446" cy="1081668"/>
          </a:xfrm>
          <a:custGeom>
            <a:avLst/>
            <a:gdLst/>
            <a:ahLst/>
            <a:cxnLst/>
            <a:rect l="l" t="t" r="r" b="b"/>
            <a:pathLst>
              <a:path w="23353" h="30828" extrusionOk="0">
                <a:moveTo>
                  <a:pt x="22397" y="0"/>
                </a:moveTo>
                <a:cubicBezTo>
                  <a:pt x="22307" y="0"/>
                  <a:pt x="22209" y="18"/>
                  <a:pt x="22106" y="56"/>
                </a:cubicBezTo>
                <a:cubicBezTo>
                  <a:pt x="20125" y="829"/>
                  <a:pt x="18087" y="1218"/>
                  <a:pt x="16016" y="1218"/>
                </a:cubicBezTo>
                <a:cubicBezTo>
                  <a:pt x="14996" y="1218"/>
                  <a:pt x="13967" y="1124"/>
                  <a:pt x="12933" y="933"/>
                </a:cubicBezTo>
                <a:cubicBezTo>
                  <a:pt x="12885" y="923"/>
                  <a:pt x="12839" y="918"/>
                  <a:pt x="12796" y="918"/>
                </a:cubicBezTo>
                <a:cubicBezTo>
                  <a:pt x="12195" y="918"/>
                  <a:pt x="11978" y="1823"/>
                  <a:pt x="12632" y="1986"/>
                </a:cubicBezTo>
                <a:cubicBezTo>
                  <a:pt x="14184" y="2409"/>
                  <a:pt x="15736" y="2590"/>
                  <a:pt x="17288" y="2590"/>
                </a:cubicBezTo>
                <a:cubicBezTo>
                  <a:pt x="17390" y="2590"/>
                  <a:pt x="17492" y="2589"/>
                  <a:pt x="17594" y="2588"/>
                </a:cubicBezTo>
                <a:lnTo>
                  <a:pt x="17594" y="2588"/>
                </a:lnTo>
                <a:cubicBezTo>
                  <a:pt x="13183" y="4492"/>
                  <a:pt x="9374" y="7776"/>
                  <a:pt x="6517" y="11635"/>
                </a:cubicBezTo>
                <a:cubicBezTo>
                  <a:pt x="2807" y="16623"/>
                  <a:pt x="0" y="23816"/>
                  <a:pt x="1028" y="30132"/>
                </a:cubicBezTo>
                <a:cubicBezTo>
                  <a:pt x="1103" y="30595"/>
                  <a:pt x="1535" y="30827"/>
                  <a:pt x="1968" y="30827"/>
                </a:cubicBezTo>
                <a:cubicBezTo>
                  <a:pt x="2400" y="30827"/>
                  <a:pt x="2832" y="30595"/>
                  <a:pt x="2908" y="30132"/>
                </a:cubicBezTo>
                <a:cubicBezTo>
                  <a:pt x="3334" y="27099"/>
                  <a:pt x="3484" y="24167"/>
                  <a:pt x="4386" y="21209"/>
                </a:cubicBezTo>
                <a:cubicBezTo>
                  <a:pt x="5263" y="18302"/>
                  <a:pt x="6567" y="15570"/>
                  <a:pt x="8321" y="13064"/>
                </a:cubicBezTo>
                <a:cubicBezTo>
                  <a:pt x="11203" y="8903"/>
                  <a:pt x="15163" y="5896"/>
                  <a:pt x="19499" y="3490"/>
                </a:cubicBezTo>
                <a:lnTo>
                  <a:pt x="19499" y="3490"/>
                </a:lnTo>
                <a:cubicBezTo>
                  <a:pt x="18948" y="4818"/>
                  <a:pt x="18697" y="6272"/>
                  <a:pt x="18848" y="7725"/>
                </a:cubicBezTo>
                <a:cubicBezTo>
                  <a:pt x="18923" y="8396"/>
                  <a:pt x="19478" y="8741"/>
                  <a:pt x="20002" y="8741"/>
                </a:cubicBezTo>
                <a:cubicBezTo>
                  <a:pt x="20517" y="8741"/>
                  <a:pt x="21003" y="8408"/>
                  <a:pt x="20978" y="7725"/>
                </a:cubicBezTo>
                <a:cubicBezTo>
                  <a:pt x="20853" y="5370"/>
                  <a:pt x="21379" y="3314"/>
                  <a:pt x="22933" y="1485"/>
                </a:cubicBezTo>
                <a:cubicBezTo>
                  <a:pt x="23353" y="976"/>
                  <a:pt x="23071" y="0"/>
                  <a:pt x="22397" y="0"/>
                </a:cubicBezTo>
                <a:close/>
              </a:path>
            </a:pathLst>
          </a:custGeom>
          <a:solidFill>
            <a:srgbClr val="E98E24"/>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p:txBody>
      </p:sp>
      <p:sp>
        <p:nvSpPr>
          <p:cNvPr id="225" name="Google Shape;225;p13"/>
          <p:cNvSpPr/>
          <p:nvPr/>
        </p:nvSpPr>
        <p:spPr>
          <a:xfrm rot="-4241127" flipH="1">
            <a:off x="2229353" y="1710906"/>
            <a:ext cx="525780" cy="1538000"/>
          </a:xfrm>
          <a:custGeom>
            <a:avLst/>
            <a:gdLst/>
            <a:ahLst/>
            <a:cxnLst/>
            <a:rect l="l" t="t" r="r" b="b"/>
            <a:pathLst>
              <a:path w="23353" h="30828" extrusionOk="0">
                <a:moveTo>
                  <a:pt x="22397" y="0"/>
                </a:moveTo>
                <a:cubicBezTo>
                  <a:pt x="22307" y="0"/>
                  <a:pt x="22209" y="18"/>
                  <a:pt x="22106" y="56"/>
                </a:cubicBezTo>
                <a:cubicBezTo>
                  <a:pt x="20125" y="829"/>
                  <a:pt x="18087" y="1218"/>
                  <a:pt x="16016" y="1218"/>
                </a:cubicBezTo>
                <a:cubicBezTo>
                  <a:pt x="14996" y="1218"/>
                  <a:pt x="13967" y="1124"/>
                  <a:pt x="12933" y="933"/>
                </a:cubicBezTo>
                <a:cubicBezTo>
                  <a:pt x="12885" y="923"/>
                  <a:pt x="12839" y="918"/>
                  <a:pt x="12796" y="918"/>
                </a:cubicBezTo>
                <a:cubicBezTo>
                  <a:pt x="12195" y="918"/>
                  <a:pt x="11978" y="1823"/>
                  <a:pt x="12632" y="1986"/>
                </a:cubicBezTo>
                <a:cubicBezTo>
                  <a:pt x="14184" y="2409"/>
                  <a:pt x="15736" y="2590"/>
                  <a:pt x="17288" y="2590"/>
                </a:cubicBezTo>
                <a:cubicBezTo>
                  <a:pt x="17390" y="2590"/>
                  <a:pt x="17492" y="2589"/>
                  <a:pt x="17594" y="2588"/>
                </a:cubicBezTo>
                <a:lnTo>
                  <a:pt x="17594" y="2588"/>
                </a:lnTo>
                <a:cubicBezTo>
                  <a:pt x="13183" y="4492"/>
                  <a:pt x="9374" y="7776"/>
                  <a:pt x="6517" y="11635"/>
                </a:cubicBezTo>
                <a:cubicBezTo>
                  <a:pt x="2807" y="16623"/>
                  <a:pt x="0" y="23816"/>
                  <a:pt x="1028" y="30132"/>
                </a:cubicBezTo>
                <a:cubicBezTo>
                  <a:pt x="1103" y="30595"/>
                  <a:pt x="1535" y="30827"/>
                  <a:pt x="1968" y="30827"/>
                </a:cubicBezTo>
                <a:cubicBezTo>
                  <a:pt x="2400" y="30827"/>
                  <a:pt x="2832" y="30595"/>
                  <a:pt x="2908" y="30132"/>
                </a:cubicBezTo>
                <a:cubicBezTo>
                  <a:pt x="3334" y="27099"/>
                  <a:pt x="3484" y="24167"/>
                  <a:pt x="4386" y="21209"/>
                </a:cubicBezTo>
                <a:cubicBezTo>
                  <a:pt x="5263" y="18302"/>
                  <a:pt x="6567" y="15570"/>
                  <a:pt x="8321" y="13064"/>
                </a:cubicBezTo>
                <a:cubicBezTo>
                  <a:pt x="11203" y="8903"/>
                  <a:pt x="15163" y="5896"/>
                  <a:pt x="19499" y="3490"/>
                </a:cubicBezTo>
                <a:lnTo>
                  <a:pt x="19499" y="3490"/>
                </a:lnTo>
                <a:cubicBezTo>
                  <a:pt x="18948" y="4818"/>
                  <a:pt x="18697" y="6272"/>
                  <a:pt x="18848" y="7725"/>
                </a:cubicBezTo>
                <a:cubicBezTo>
                  <a:pt x="18923" y="8396"/>
                  <a:pt x="19478" y="8741"/>
                  <a:pt x="20002" y="8741"/>
                </a:cubicBezTo>
                <a:cubicBezTo>
                  <a:pt x="20517" y="8741"/>
                  <a:pt x="21003" y="8408"/>
                  <a:pt x="20978" y="7725"/>
                </a:cubicBezTo>
                <a:cubicBezTo>
                  <a:pt x="20853" y="5370"/>
                  <a:pt x="21379" y="3314"/>
                  <a:pt x="22933" y="1485"/>
                </a:cubicBezTo>
                <a:cubicBezTo>
                  <a:pt x="23353" y="976"/>
                  <a:pt x="23071" y="0"/>
                  <a:pt x="22397" y="0"/>
                </a:cubicBezTo>
                <a:close/>
              </a:path>
            </a:pathLst>
          </a:custGeom>
          <a:solidFill>
            <a:srgbClr val="E98E24"/>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pic>
        <p:nvPicPr>
          <p:cNvPr id="231" name="Google Shape;231;p14" descr="Basal Metabolic Rate — The Body Architects inc. - Atlanta Personal Trainer  and Nutritionist"/>
          <p:cNvPicPr preferRelativeResize="0"/>
          <p:nvPr/>
        </p:nvPicPr>
        <p:blipFill rotWithShape="1">
          <a:blip r:embed="rId3">
            <a:alphaModFix/>
          </a:blip>
          <a:srcRect/>
          <a:stretch/>
        </p:blipFill>
        <p:spPr>
          <a:xfrm>
            <a:off x="5040000" y="978700"/>
            <a:ext cx="4763579" cy="3584554"/>
          </a:xfrm>
          <a:prstGeom prst="rect">
            <a:avLst/>
          </a:prstGeom>
          <a:noFill/>
          <a:ln>
            <a:noFill/>
          </a:ln>
        </p:spPr>
      </p:pic>
      <p:sp>
        <p:nvSpPr>
          <p:cNvPr id="232" name="Google Shape;232;p14"/>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233" name="Google Shape;233;p14"/>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234" name="Google Shape;234;p14"/>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235" name="Google Shape;235;p14"/>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236" name="Google Shape;236;p14"/>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237" name="Google Shape;237;p14"/>
          <p:cNvSpPr txBox="1"/>
          <p:nvPr/>
        </p:nvSpPr>
        <p:spPr>
          <a:xfrm>
            <a:off x="1179080" y="889529"/>
            <a:ext cx="3750580" cy="3043083"/>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2400"/>
              <a:buFont typeface="Noto Sans Symbols"/>
              <a:buChar char="▪"/>
            </a:pPr>
            <a:r>
              <a:rPr lang="en-US" sz="2400" b="0" i="0" u="none" strike="noStrike" cap="none" dirty="0">
                <a:solidFill>
                  <a:srgbClr val="000000"/>
                </a:solidFill>
                <a:latin typeface="Arial"/>
                <a:ea typeface="Arial"/>
                <a:cs typeface="Arial"/>
                <a:sym typeface="Arial"/>
              </a:rPr>
              <a:t>Reducción de la tasa metabólica basal en respuesta a la restricción calórica</a:t>
            </a:r>
            <a:endParaRPr dirty="0"/>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dirty="0">
                <a:solidFill>
                  <a:srgbClr val="000000"/>
                </a:solidFill>
                <a:latin typeface="Arial"/>
                <a:ea typeface="Arial"/>
                <a:cs typeface="Arial"/>
                <a:sym typeface="Arial"/>
              </a:rPr>
              <a:t>Efectos sobre el sistema nervioso autónomo</a:t>
            </a:r>
            <a:endParaRPr dirty="0"/>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dirty="0">
                <a:solidFill>
                  <a:srgbClr val="000000"/>
                </a:solidFill>
                <a:latin typeface="Arial"/>
                <a:ea typeface="Arial"/>
                <a:cs typeface="Arial"/>
                <a:sym typeface="Arial"/>
              </a:rPr>
              <a:t>Bradicardia, hipotermia, hipotensión</a:t>
            </a:r>
            <a:endParaRPr dirty="0"/>
          </a:p>
        </p:txBody>
      </p:sp>
      <p:sp>
        <p:nvSpPr>
          <p:cNvPr id="238" name="Google Shape;238;p14"/>
          <p:cNvSpPr txBox="1"/>
          <p:nvPr/>
        </p:nvSpPr>
        <p:spPr>
          <a:xfrm>
            <a:off x="677880" y="292900"/>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dirty="0">
                <a:solidFill>
                  <a:srgbClr val="E98E24"/>
                </a:solidFill>
                <a:latin typeface="Arial"/>
                <a:ea typeface="Arial"/>
                <a:cs typeface="Arial"/>
                <a:sym typeface="Arial"/>
              </a:rPr>
              <a:t>Metabolismo basal y ahorro de energía</a:t>
            </a:r>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pic>
        <p:nvPicPr>
          <p:cNvPr id="244" name="Google Shape;244;p15" descr="What is an Endocrinologist and What they do? - AUSOMA"/>
          <p:cNvPicPr preferRelativeResize="0"/>
          <p:nvPr/>
        </p:nvPicPr>
        <p:blipFill rotWithShape="1">
          <a:blip r:embed="rId3">
            <a:alphaModFix amt="20000"/>
          </a:blip>
          <a:srcRect l="11490" r="10450" b="23852"/>
          <a:stretch/>
        </p:blipFill>
        <p:spPr>
          <a:xfrm>
            <a:off x="874101" y="228600"/>
            <a:ext cx="8331798" cy="4572000"/>
          </a:xfrm>
          <a:prstGeom prst="rect">
            <a:avLst/>
          </a:prstGeom>
          <a:noFill/>
          <a:ln>
            <a:noFill/>
          </a:ln>
        </p:spPr>
      </p:pic>
      <p:sp>
        <p:nvSpPr>
          <p:cNvPr id="245" name="Google Shape;245;p15"/>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246" name="Google Shape;246;p15"/>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247" name="Google Shape;247;p15"/>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248" name="Google Shape;248;p15"/>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249" name="Google Shape;249;p15"/>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250" name="Google Shape;250;p15"/>
          <p:cNvSpPr txBox="1"/>
          <p:nvPr/>
        </p:nvSpPr>
        <p:spPr>
          <a:xfrm>
            <a:off x="1858290" y="2292350"/>
            <a:ext cx="6363420" cy="542925"/>
          </a:xfrm>
          <a:prstGeom prst="rect">
            <a:avLst/>
          </a:prstGeom>
          <a:noFill/>
          <a:ln>
            <a:noFill/>
          </a:ln>
        </p:spPr>
        <p:txBody>
          <a:bodyPr spcFirstLastPara="1" wrap="square" lIns="90000" tIns="45000" rIns="90000" bIns="45000" anchor="t" anchorCtr="0">
            <a:noAutofit/>
          </a:bodyPr>
          <a:lstStyle/>
          <a:p>
            <a:pPr marL="0" marR="0" lvl="0" indent="0" algn="ctr"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Impacto hormonal y metabólico</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16"/>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257" name="Google Shape;257;p16"/>
          <p:cNvPicPr preferRelativeResize="0"/>
          <p:nvPr/>
        </p:nvPicPr>
        <p:blipFill rotWithShape="1">
          <a:blip r:embed="rId3">
            <a:alphaModFix/>
          </a:blip>
          <a:srcRect/>
          <a:stretch/>
        </p:blipFill>
        <p:spPr>
          <a:xfrm>
            <a:off x="677880" y="4572000"/>
            <a:ext cx="922320" cy="914400"/>
          </a:xfrm>
          <a:prstGeom prst="rect">
            <a:avLst/>
          </a:prstGeom>
          <a:noFill/>
          <a:ln>
            <a:noFill/>
          </a:ln>
        </p:spPr>
      </p:pic>
      <p:sp>
        <p:nvSpPr>
          <p:cNvPr id="258" name="Google Shape;258;p16"/>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259" name="Google Shape;259;p16"/>
          <p:cNvPicPr preferRelativeResize="0"/>
          <p:nvPr/>
        </p:nvPicPr>
        <p:blipFill rotWithShape="1">
          <a:blip r:embed="rId4">
            <a:alphaModFix/>
          </a:blip>
          <a:srcRect/>
          <a:stretch/>
        </p:blipFill>
        <p:spPr>
          <a:xfrm>
            <a:off x="8109000" y="5182560"/>
            <a:ext cx="1622880" cy="361440"/>
          </a:xfrm>
          <a:prstGeom prst="rect">
            <a:avLst/>
          </a:prstGeom>
          <a:noFill/>
          <a:ln>
            <a:noFill/>
          </a:ln>
        </p:spPr>
      </p:pic>
      <p:sp>
        <p:nvSpPr>
          <p:cNvPr id="260" name="Google Shape;260;p16"/>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261" name="Google Shape;261;p16"/>
          <p:cNvSpPr txBox="1"/>
          <p:nvPr/>
        </p:nvSpPr>
        <p:spPr>
          <a:xfrm>
            <a:off x="856980" y="1086957"/>
            <a:ext cx="3126441" cy="1828800"/>
          </a:xfrm>
          <a:prstGeom prst="rect">
            <a:avLst/>
          </a:prstGeom>
          <a:noFill/>
          <a:ln>
            <a:noFill/>
          </a:ln>
        </p:spPr>
        <p:txBody>
          <a:bodyPr spcFirstLastPara="1" wrap="square" lIns="90000" tIns="45000" rIns="90000" bIns="45000" anchor="t" anchorCtr="0">
            <a:noAutofit/>
          </a:bodyPr>
          <a:lstStyle/>
          <a:p>
            <a:pPr marL="285750" marR="0" lvl="0" indent="-133350" algn="l" rtl="0">
              <a:lnSpc>
                <a:spcPct val="100000"/>
              </a:lnSpc>
              <a:spcBef>
                <a:spcPts val="0"/>
              </a:spcBef>
              <a:spcAft>
                <a:spcPts val="0"/>
              </a:spcAft>
              <a:buClr>
                <a:schemeClr val="dk1"/>
              </a:buClr>
              <a:buSzPts val="2400"/>
              <a:buFont typeface="Noto Sans Symbols"/>
              <a:buNone/>
            </a:pPr>
            <a:endParaRPr sz="2400" b="0" i="0" u="none" strike="noStrike" cap="none">
              <a:solidFill>
                <a:srgbClr val="000000"/>
              </a:solidFill>
              <a:latin typeface="Arial"/>
              <a:ea typeface="Arial"/>
              <a:cs typeface="Arial"/>
              <a:sym typeface="Arial"/>
            </a:endParaRPr>
          </a:p>
        </p:txBody>
      </p:sp>
      <p:sp>
        <p:nvSpPr>
          <p:cNvPr id="262" name="Google Shape;262;p16"/>
          <p:cNvSpPr txBox="1"/>
          <p:nvPr/>
        </p:nvSpPr>
        <p:spPr>
          <a:xfrm>
            <a:off x="609599" y="4975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Sistema endocrino y amenorrea </a:t>
            </a:r>
            <a:endParaRPr/>
          </a:p>
        </p:txBody>
      </p:sp>
      <p:pic>
        <p:nvPicPr>
          <p:cNvPr id="263" name="Google Shape;263;p16" descr="Alterations in the hypothalamic-pituitary-ovarian axis in stressed women."/>
          <p:cNvPicPr preferRelativeResize="0"/>
          <p:nvPr/>
        </p:nvPicPr>
        <p:blipFill rotWithShape="1">
          <a:blip r:embed="rId5">
            <a:alphaModFix/>
          </a:blip>
          <a:srcRect/>
          <a:stretch/>
        </p:blipFill>
        <p:spPr>
          <a:xfrm>
            <a:off x="923478" y="1070964"/>
            <a:ext cx="8233044" cy="3499368"/>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pic>
        <p:nvPicPr>
          <p:cNvPr id="269" name="Google Shape;269;p17" descr="360+ Muscle Contraction Cartoon Stock Illustrations, Royalty-Free Vector  Graphics &amp; Clip Art - iStock"/>
          <p:cNvPicPr preferRelativeResize="0"/>
          <p:nvPr/>
        </p:nvPicPr>
        <p:blipFill rotWithShape="1">
          <a:blip r:embed="rId3">
            <a:alphaModFix/>
          </a:blip>
          <a:srcRect l="5278" t="5855" r="7830" b="4836"/>
          <a:stretch/>
        </p:blipFill>
        <p:spPr>
          <a:xfrm>
            <a:off x="6747351" y="2001357"/>
            <a:ext cx="2723298" cy="2332502"/>
          </a:xfrm>
          <a:prstGeom prst="rect">
            <a:avLst/>
          </a:prstGeom>
          <a:noFill/>
          <a:ln>
            <a:noFill/>
          </a:ln>
        </p:spPr>
      </p:pic>
      <p:sp>
        <p:nvSpPr>
          <p:cNvPr id="270" name="Google Shape;270;p17"/>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271" name="Google Shape;271;p17"/>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272" name="Google Shape;272;p17"/>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273" name="Google Shape;273;p17"/>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274" name="Google Shape;274;p17"/>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275" name="Google Shape;275;p17"/>
          <p:cNvSpPr txBox="1"/>
          <p:nvPr/>
        </p:nvSpPr>
        <p:spPr>
          <a:xfrm>
            <a:off x="856980" y="1086957"/>
            <a:ext cx="5963639" cy="1828800"/>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Catabolismo muscular en caso de déficit energético</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Reducción de la fuerza física y del rendimiento</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Pérdida de masa magra incluso con un aspecto "tonificado".</a:t>
            </a:r>
            <a:endParaRPr/>
          </a:p>
        </p:txBody>
      </p:sp>
      <p:sp>
        <p:nvSpPr>
          <p:cNvPr id="276" name="Google Shape;276;p17"/>
          <p:cNvSpPr txBox="1"/>
          <p:nvPr/>
        </p:nvSpPr>
        <p:spPr>
          <a:xfrm>
            <a:off x="609599" y="4975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Cambios en la masa muscular y magra</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pic>
        <p:nvPicPr>
          <p:cNvPr id="282" name="Google Shape;282;p18" descr="Osteoporosis: UAB-led study approved for a $13.9 million award to  investigate prevention of bone fractures - UAB News"/>
          <p:cNvPicPr preferRelativeResize="0"/>
          <p:nvPr/>
        </p:nvPicPr>
        <p:blipFill rotWithShape="1">
          <a:blip r:embed="rId3">
            <a:alphaModFix/>
          </a:blip>
          <a:srcRect t="9495" b="10828"/>
          <a:stretch/>
        </p:blipFill>
        <p:spPr>
          <a:xfrm>
            <a:off x="6111128" y="2287950"/>
            <a:ext cx="3755820" cy="2247518"/>
          </a:xfrm>
          <a:prstGeom prst="rect">
            <a:avLst/>
          </a:prstGeom>
          <a:noFill/>
          <a:ln>
            <a:noFill/>
          </a:ln>
        </p:spPr>
      </p:pic>
      <p:sp>
        <p:nvSpPr>
          <p:cNvPr id="283" name="Google Shape;283;p18"/>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284" name="Google Shape;284;p18"/>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285" name="Google Shape;285;p18"/>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286" name="Google Shape;286;p18"/>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287" name="Google Shape;287;p18"/>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288" name="Google Shape;288;p18"/>
          <p:cNvSpPr txBox="1"/>
          <p:nvPr/>
        </p:nvSpPr>
        <p:spPr>
          <a:xfrm>
            <a:off x="856980" y="1086956"/>
            <a:ext cx="5289820" cy="2667299"/>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Reducción de la producción de estrógenos → pérdida de densidad ósea.</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Deterioro de la absorción intestinal de calcio</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Riesgo de osteopenia y osteoporosis precoz</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Fracturas por estrés también en atletas jóvenes</a:t>
            </a:r>
            <a:endParaRPr sz="2400" b="0" i="0" u="none" strike="noStrike" cap="none">
              <a:solidFill>
                <a:srgbClr val="000000"/>
              </a:solidFill>
              <a:latin typeface="Arial"/>
              <a:ea typeface="Arial"/>
              <a:cs typeface="Arial"/>
              <a:sym typeface="Arial"/>
            </a:endParaRPr>
          </a:p>
        </p:txBody>
      </p:sp>
      <p:sp>
        <p:nvSpPr>
          <p:cNvPr id="289" name="Google Shape;289;p18"/>
          <p:cNvSpPr txBox="1"/>
          <p:nvPr/>
        </p:nvSpPr>
        <p:spPr>
          <a:xfrm>
            <a:off x="609599" y="4975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Densidad ósea y riesgo de osteoporosis</a:t>
            </a:r>
            <a:endParaRPr/>
          </a:p>
        </p:txBody>
      </p:sp>
      <p:pic>
        <p:nvPicPr>
          <p:cNvPr id="290" name="Google Shape;290;p18" descr="One Bone to Represent Them All: The Enduring Legacy of the Femur Bone –  Animal Archaeology"/>
          <p:cNvPicPr preferRelativeResize="0"/>
          <p:nvPr/>
        </p:nvPicPr>
        <p:blipFill rotWithShape="1">
          <a:blip r:embed="rId6">
            <a:alphaModFix/>
          </a:blip>
          <a:srcRect/>
          <a:stretch/>
        </p:blipFill>
        <p:spPr>
          <a:xfrm rot="2207404">
            <a:off x="7569136" y="-59399"/>
            <a:ext cx="1312524" cy="191830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0">
          <a:extLst>
            <a:ext uri="{FF2B5EF4-FFF2-40B4-BE49-F238E27FC236}">
              <a16:creationId xmlns:a16="http://schemas.microsoft.com/office/drawing/2014/main" id="{7C4CD518-34EE-7928-D5EF-29F6BEE00E5A}"/>
            </a:ext>
          </a:extLst>
        </p:cNvPr>
        <p:cNvGrpSpPr/>
        <p:nvPr/>
      </p:nvGrpSpPr>
      <p:grpSpPr>
        <a:xfrm>
          <a:off x="0" y="0"/>
          <a:ext cx="0" cy="0"/>
          <a:chOff x="0" y="0"/>
          <a:chExt cx="0" cy="0"/>
        </a:xfrm>
      </p:grpSpPr>
      <p:sp>
        <p:nvSpPr>
          <p:cNvPr id="62" name="Google Shape;62;p3">
            <a:extLst>
              <a:ext uri="{FF2B5EF4-FFF2-40B4-BE49-F238E27FC236}">
                <a16:creationId xmlns:a16="http://schemas.microsoft.com/office/drawing/2014/main" id="{F5218751-AE5D-4772-8BF7-63D8C0BBAE21}"/>
              </a:ext>
            </a:extLst>
          </p:cNvPr>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63" name="Google Shape;63;p3">
            <a:extLst>
              <a:ext uri="{FF2B5EF4-FFF2-40B4-BE49-F238E27FC236}">
                <a16:creationId xmlns:a16="http://schemas.microsoft.com/office/drawing/2014/main" id="{CC4926CD-7293-7853-0076-63A6131DE8A2}"/>
              </a:ext>
            </a:extLst>
          </p:cNvPr>
          <p:cNvPicPr preferRelativeResize="0"/>
          <p:nvPr/>
        </p:nvPicPr>
        <p:blipFill rotWithShape="1">
          <a:blip r:embed="rId3">
            <a:alphaModFix/>
          </a:blip>
          <a:srcRect/>
          <a:stretch/>
        </p:blipFill>
        <p:spPr>
          <a:xfrm>
            <a:off x="677880" y="4572000"/>
            <a:ext cx="922320" cy="914400"/>
          </a:xfrm>
          <a:prstGeom prst="rect">
            <a:avLst/>
          </a:prstGeom>
          <a:noFill/>
          <a:ln>
            <a:noFill/>
          </a:ln>
        </p:spPr>
      </p:pic>
      <p:sp>
        <p:nvSpPr>
          <p:cNvPr id="64" name="Google Shape;64;p3">
            <a:extLst>
              <a:ext uri="{FF2B5EF4-FFF2-40B4-BE49-F238E27FC236}">
                <a16:creationId xmlns:a16="http://schemas.microsoft.com/office/drawing/2014/main" id="{459C2996-8182-C03E-EFBB-907C43D79130}"/>
              </a:ext>
            </a:extLst>
          </p:cNvPr>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65" name="Google Shape;65;p3">
            <a:extLst>
              <a:ext uri="{FF2B5EF4-FFF2-40B4-BE49-F238E27FC236}">
                <a16:creationId xmlns:a16="http://schemas.microsoft.com/office/drawing/2014/main" id="{0B53F678-C1D3-769F-C7F1-0EA595D0A761}"/>
              </a:ext>
            </a:extLst>
          </p:cNvPr>
          <p:cNvPicPr preferRelativeResize="0"/>
          <p:nvPr/>
        </p:nvPicPr>
        <p:blipFill rotWithShape="1">
          <a:blip r:embed="rId4">
            <a:alphaModFix/>
          </a:blip>
          <a:srcRect/>
          <a:stretch/>
        </p:blipFill>
        <p:spPr>
          <a:xfrm>
            <a:off x="8109000" y="5182560"/>
            <a:ext cx="1622880" cy="361440"/>
          </a:xfrm>
          <a:prstGeom prst="rect">
            <a:avLst/>
          </a:prstGeom>
          <a:noFill/>
          <a:ln>
            <a:noFill/>
          </a:ln>
        </p:spPr>
      </p:pic>
      <p:sp>
        <p:nvSpPr>
          <p:cNvPr id="66" name="Google Shape;66;p3">
            <a:extLst>
              <a:ext uri="{FF2B5EF4-FFF2-40B4-BE49-F238E27FC236}">
                <a16:creationId xmlns:a16="http://schemas.microsoft.com/office/drawing/2014/main" id="{BE84B59F-9466-CC7E-2C3E-00D56E44D35B}"/>
              </a:ext>
            </a:extLst>
          </p:cNvPr>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67" name="Google Shape;67;p3">
            <a:extLst>
              <a:ext uri="{FF2B5EF4-FFF2-40B4-BE49-F238E27FC236}">
                <a16:creationId xmlns:a16="http://schemas.microsoft.com/office/drawing/2014/main" id="{97F7E811-6E48-EFCE-1DC8-F567E9F00B71}"/>
              </a:ext>
            </a:extLst>
          </p:cNvPr>
          <p:cNvSpPr txBox="1"/>
          <p:nvPr/>
        </p:nvSpPr>
        <p:spPr>
          <a:xfrm>
            <a:off x="657098" y="1675844"/>
            <a:ext cx="5782580" cy="1828800"/>
          </a:xfrm>
          <a:prstGeom prst="rect">
            <a:avLst/>
          </a:prstGeom>
          <a:noFill/>
          <a:ln>
            <a:noFill/>
          </a:ln>
        </p:spPr>
        <p:txBody>
          <a:bodyPr spcFirstLastPara="1" wrap="square" lIns="90000" tIns="45000" rIns="90000" bIns="45000" anchor="t" anchorCtr="0">
            <a:noAutofit/>
          </a:bodyPr>
          <a:lstStyle/>
          <a:p>
            <a:pPr marR="0" lvl="0" algn="l" rtl="0">
              <a:lnSpc>
                <a:spcPct val="100000"/>
              </a:lnSpc>
              <a:spcBef>
                <a:spcPts val="0"/>
              </a:spcBef>
              <a:spcAft>
                <a:spcPts val="0"/>
              </a:spcAft>
              <a:buClr>
                <a:srgbClr val="000000"/>
              </a:buClr>
              <a:buSzPts val="2400"/>
            </a:pPr>
            <a:r>
              <a:rPr lang="it-IT" sz="2400" b="0" i="0" u="none" strike="noStrike" cap="none" dirty="0">
                <a:solidFill>
                  <a:srgbClr val="000000"/>
                </a:solidFill>
                <a:latin typeface="Arial"/>
                <a:ea typeface="Arial"/>
                <a:cs typeface="Arial"/>
                <a:sym typeface="Arial"/>
              </a:rPr>
              <a:t>6,7,8,14, 17-25</a:t>
            </a:r>
            <a:endParaRPr sz="2400" b="0" i="0" u="none" strike="noStrike" cap="none" dirty="0">
              <a:solidFill>
                <a:srgbClr val="000000"/>
              </a:solidFill>
              <a:latin typeface="Arial"/>
              <a:ea typeface="Arial"/>
              <a:cs typeface="Arial"/>
              <a:sym typeface="Arial"/>
            </a:endParaRPr>
          </a:p>
        </p:txBody>
      </p:sp>
      <p:sp>
        <p:nvSpPr>
          <p:cNvPr id="68" name="Google Shape;68;p3">
            <a:extLst>
              <a:ext uri="{FF2B5EF4-FFF2-40B4-BE49-F238E27FC236}">
                <a16:creationId xmlns:a16="http://schemas.microsoft.com/office/drawing/2014/main" id="{E191DC73-D2A0-906E-9071-147DBCC28758}"/>
              </a:ext>
            </a:extLst>
          </p:cNvPr>
          <p:cNvSpPr txBox="1"/>
          <p:nvPr/>
        </p:nvSpPr>
        <p:spPr>
          <a:xfrm>
            <a:off x="609599" y="4975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dirty="0">
                <a:solidFill>
                  <a:srgbClr val="E98E24"/>
                </a:solidFill>
                <a:latin typeface="Arial"/>
                <a:ea typeface="Arial"/>
                <a:cs typeface="Arial"/>
                <a:sym typeface="Arial"/>
              </a:rPr>
              <a:t>OBLIGATORIO: </a:t>
            </a:r>
            <a:endParaRPr dirty="0"/>
          </a:p>
        </p:txBody>
      </p:sp>
      <p:pic>
        <p:nvPicPr>
          <p:cNvPr id="69" name="Google Shape;69;p3" descr="Warning Signs of an Eating Disorder - Mental Health Hotline">
            <a:extLst>
              <a:ext uri="{FF2B5EF4-FFF2-40B4-BE49-F238E27FC236}">
                <a16:creationId xmlns:a16="http://schemas.microsoft.com/office/drawing/2014/main" id="{4586B394-5897-3105-4FA8-4AEA928F7687}"/>
              </a:ext>
            </a:extLst>
          </p:cNvPr>
          <p:cNvPicPr preferRelativeResize="0"/>
          <p:nvPr/>
        </p:nvPicPr>
        <p:blipFill rotWithShape="1">
          <a:blip r:embed="rId5">
            <a:alphaModFix/>
          </a:blip>
          <a:srcRect/>
          <a:stretch/>
        </p:blipFill>
        <p:spPr>
          <a:xfrm>
            <a:off x="2003484" y="7380312"/>
            <a:ext cx="2795602" cy="1463323"/>
          </a:xfrm>
          <a:prstGeom prst="rect">
            <a:avLst/>
          </a:prstGeom>
          <a:noFill/>
          <a:ln>
            <a:noFill/>
          </a:ln>
        </p:spPr>
      </p:pic>
      <p:pic>
        <p:nvPicPr>
          <p:cNvPr id="71" name="Google Shape;71;p3" descr="Eating disorders | Find help and support | Kids Helpline">
            <a:extLst>
              <a:ext uri="{FF2B5EF4-FFF2-40B4-BE49-F238E27FC236}">
                <a16:creationId xmlns:a16="http://schemas.microsoft.com/office/drawing/2014/main" id="{8EBC53AA-DD4D-AC4B-0778-1BDAD2A53A0D}"/>
              </a:ext>
            </a:extLst>
          </p:cNvPr>
          <p:cNvPicPr preferRelativeResize="0"/>
          <p:nvPr/>
        </p:nvPicPr>
        <p:blipFill rotWithShape="1">
          <a:blip r:embed="rId6">
            <a:alphaModFix/>
          </a:blip>
          <a:srcRect/>
          <a:stretch/>
        </p:blipFill>
        <p:spPr>
          <a:xfrm>
            <a:off x="7061735" y="-2808159"/>
            <a:ext cx="2670145" cy="1873087"/>
          </a:xfrm>
          <a:prstGeom prst="rect">
            <a:avLst/>
          </a:prstGeom>
          <a:noFill/>
          <a:ln>
            <a:noFill/>
          </a:ln>
        </p:spPr>
      </p:pic>
    </p:spTree>
    <p:extLst>
      <p:ext uri="{BB962C8B-B14F-4D97-AF65-F5344CB8AC3E}">
        <p14:creationId xmlns:p14="http://schemas.microsoft.com/office/powerpoint/2010/main" val="18453865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pic>
        <p:nvPicPr>
          <p:cNvPr id="296" name="Google Shape;296;p19" descr="Long QT Syndrome: Symptoms &amp; Treatment"/>
          <p:cNvPicPr preferRelativeResize="0"/>
          <p:nvPr/>
        </p:nvPicPr>
        <p:blipFill rotWithShape="1">
          <a:blip r:embed="rId3">
            <a:alphaModFix/>
          </a:blip>
          <a:srcRect t="19328" b="14628"/>
          <a:stretch/>
        </p:blipFill>
        <p:spPr>
          <a:xfrm>
            <a:off x="2661101" y="3218515"/>
            <a:ext cx="4757797" cy="1810685"/>
          </a:xfrm>
          <a:prstGeom prst="rect">
            <a:avLst/>
          </a:prstGeom>
          <a:noFill/>
          <a:ln>
            <a:noFill/>
          </a:ln>
        </p:spPr>
      </p:pic>
      <p:sp>
        <p:nvSpPr>
          <p:cNvPr id="297" name="Google Shape;297;p19"/>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298" name="Google Shape;298;p19"/>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299" name="Google Shape;299;p19"/>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00" name="Google Shape;300;p19"/>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301" name="Google Shape;301;p19"/>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302" name="Google Shape;302;p19"/>
          <p:cNvSpPr txBox="1"/>
          <p:nvPr/>
        </p:nvSpPr>
        <p:spPr>
          <a:xfrm>
            <a:off x="856980" y="1086956"/>
            <a:ext cx="6711262" cy="2667299"/>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Bradicardia e hipotensión como adaptación al déficit energético</a:t>
            </a:r>
            <a:endParaRPr/>
          </a:p>
          <a:p>
            <a:pPr marL="285750" marR="0" lvl="0" indent="-285750" algn="l" rtl="0">
              <a:lnSpc>
                <a:spcPct val="100000"/>
              </a:lnSpc>
              <a:spcBef>
                <a:spcPts val="120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Reducción de la masa cardíaca en casos graves</a:t>
            </a:r>
            <a:endParaRPr/>
          </a:p>
          <a:p>
            <a:pPr marL="285750" marR="0" lvl="0" indent="-285750" algn="l" rtl="0">
              <a:lnSpc>
                <a:spcPct val="100000"/>
              </a:lnSpc>
              <a:spcBef>
                <a:spcPts val="120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Prolongación del intervalo QT → riesgo de arritmias.</a:t>
            </a:r>
            <a:endParaRPr/>
          </a:p>
          <a:p>
            <a:pPr marL="285750" marR="0" lvl="0" indent="-285750" algn="l" rtl="0">
              <a:lnSpc>
                <a:spcPct val="100000"/>
              </a:lnSpc>
              <a:spcBef>
                <a:spcPts val="120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Posible síncope y colapso por esfuerzo</a:t>
            </a:r>
            <a:endParaRPr sz="2000" b="0" i="0" u="none" strike="noStrike" cap="none">
              <a:solidFill>
                <a:srgbClr val="000000"/>
              </a:solidFill>
              <a:latin typeface="Arial"/>
              <a:ea typeface="Arial"/>
              <a:cs typeface="Arial"/>
              <a:sym typeface="Arial"/>
            </a:endParaRPr>
          </a:p>
        </p:txBody>
      </p:sp>
      <p:sp>
        <p:nvSpPr>
          <p:cNvPr id="303" name="Google Shape;303;p19"/>
          <p:cNvSpPr txBox="1"/>
          <p:nvPr/>
        </p:nvSpPr>
        <p:spPr>
          <a:xfrm>
            <a:off x="609599" y="4975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Efectos en el sistema cardiovascular</a:t>
            </a:r>
            <a:endParaRPr/>
          </a:p>
        </p:txBody>
      </p:sp>
      <p:pic>
        <p:nvPicPr>
          <p:cNvPr id="304" name="Google Shape;304;p19" descr="Human Heart Cartoon by Aloysius Patrimonio - Royalty Free and Rights  Managed Licenses"/>
          <p:cNvPicPr preferRelativeResize="0"/>
          <p:nvPr/>
        </p:nvPicPr>
        <p:blipFill rotWithShape="1">
          <a:blip r:embed="rId6">
            <a:alphaModFix/>
          </a:blip>
          <a:srcRect l="18790" t="7882" r="16485" b="7864"/>
          <a:stretch/>
        </p:blipFill>
        <p:spPr>
          <a:xfrm>
            <a:off x="7751924" y="562610"/>
            <a:ext cx="1471721" cy="191574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pic>
        <p:nvPicPr>
          <p:cNvPr id="310" name="Google Shape;310;p20" descr="16,000+ Digestive System Cartoon Stock Illustrations, Royalty-Free Vector  Graphics &amp; Clip Art - iStock | Digestive system illustration"/>
          <p:cNvPicPr preferRelativeResize="0"/>
          <p:nvPr/>
        </p:nvPicPr>
        <p:blipFill rotWithShape="1">
          <a:blip r:embed="rId3">
            <a:alphaModFix/>
          </a:blip>
          <a:srcRect/>
          <a:stretch/>
        </p:blipFill>
        <p:spPr>
          <a:xfrm>
            <a:off x="6257127" y="634919"/>
            <a:ext cx="3427259" cy="3337560"/>
          </a:xfrm>
          <a:prstGeom prst="rect">
            <a:avLst/>
          </a:prstGeom>
          <a:noFill/>
          <a:ln>
            <a:noFill/>
          </a:ln>
        </p:spPr>
      </p:pic>
      <p:sp>
        <p:nvSpPr>
          <p:cNvPr id="311" name="Google Shape;311;p20"/>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312" name="Google Shape;312;p20"/>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313" name="Google Shape;313;p20"/>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14" name="Google Shape;314;p20"/>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315" name="Google Shape;315;p20"/>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316" name="Google Shape;316;p20"/>
          <p:cNvSpPr txBox="1"/>
          <p:nvPr/>
        </p:nvSpPr>
        <p:spPr>
          <a:xfrm>
            <a:off x="856980" y="1086957"/>
            <a:ext cx="5533660" cy="3022928"/>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Gastroparesia: vaciado gástrico lento → náuseas, saciedad precoz.</a:t>
            </a:r>
            <a:endParaRPr/>
          </a:p>
          <a:p>
            <a:pPr marL="285750" marR="0" lvl="0" indent="-285750" algn="l" rtl="0">
              <a:lnSpc>
                <a:spcPct val="100000"/>
              </a:lnSpc>
              <a:spcBef>
                <a:spcPts val="120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Estreñimiento crónico debido a una motilidad intestinal lenta</a:t>
            </a:r>
            <a:endParaRPr/>
          </a:p>
          <a:p>
            <a:pPr marL="285750" marR="0" lvl="0" indent="-285750" algn="l" rtl="0">
              <a:lnSpc>
                <a:spcPct val="100000"/>
              </a:lnSpc>
              <a:spcBef>
                <a:spcPts val="120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Dolor abdominal recurrente, hinchazón, sensación de pesadez</a:t>
            </a:r>
            <a:endParaRPr/>
          </a:p>
          <a:p>
            <a:pPr marL="285750" marR="0" lvl="0" indent="-285750" algn="l" rtl="0">
              <a:lnSpc>
                <a:spcPct val="100000"/>
              </a:lnSpc>
              <a:spcBef>
                <a:spcPts val="120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Consecuencias de los vómitos autoinducidos o laxantes: esofagitis, desequilibrios electrolíticos.</a:t>
            </a:r>
            <a:endParaRPr sz="2000" b="0" i="0" u="none" strike="noStrike" cap="none">
              <a:solidFill>
                <a:srgbClr val="000000"/>
              </a:solidFill>
              <a:latin typeface="Arial"/>
              <a:ea typeface="Arial"/>
              <a:cs typeface="Arial"/>
              <a:sym typeface="Arial"/>
            </a:endParaRPr>
          </a:p>
        </p:txBody>
      </p:sp>
      <p:sp>
        <p:nvSpPr>
          <p:cNvPr id="317" name="Google Shape;317;p20"/>
          <p:cNvSpPr txBox="1"/>
          <p:nvPr/>
        </p:nvSpPr>
        <p:spPr>
          <a:xfrm>
            <a:off x="609599" y="4975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Sistema gastrointestinal</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pic>
        <p:nvPicPr>
          <p:cNvPr id="323" name="Google Shape;323;p21" descr="7,200+ Cartoon Of A Immune System Stock Illustrations, Royalty-Free Vector  Graphics &amp; Clip Art - iStock"/>
          <p:cNvPicPr preferRelativeResize="0"/>
          <p:nvPr/>
        </p:nvPicPr>
        <p:blipFill rotWithShape="1">
          <a:blip r:embed="rId3">
            <a:alphaModFix/>
          </a:blip>
          <a:srcRect/>
          <a:stretch/>
        </p:blipFill>
        <p:spPr>
          <a:xfrm>
            <a:off x="6248368" y="719768"/>
            <a:ext cx="3721264" cy="3926840"/>
          </a:xfrm>
          <a:prstGeom prst="rect">
            <a:avLst/>
          </a:prstGeom>
          <a:noFill/>
          <a:ln>
            <a:noFill/>
          </a:ln>
        </p:spPr>
      </p:pic>
      <p:sp>
        <p:nvSpPr>
          <p:cNvPr id="324" name="Google Shape;324;p21"/>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325" name="Google Shape;325;p21"/>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326" name="Google Shape;326;p21"/>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27" name="Google Shape;327;p21"/>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328" name="Google Shape;328;p21"/>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329" name="Google Shape;329;p21"/>
          <p:cNvSpPr txBox="1"/>
          <p:nvPr/>
        </p:nvSpPr>
        <p:spPr>
          <a:xfrm>
            <a:off x="856980" y="1086956"/>
            <a:ext cx="5305060" cy="3200563"/>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Anorexia: inmunosupresión por desnutrición → mayor riesgo de infecciones.</a:t>
            </a:r>
            <a:endParaRPr/>
          </a:p>
          <a:p>
            <a:pPr marL="285750" marR="0" lvl="0" indent="-285750" algn="l" rtl="0">
              <a:lnSpc>
                <a:spcPct val="100000"/>
              </a:lnSpc>
              <a:spcBef>
                <a:spcPts val="120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Bulimia y BED: estado proinflamatorio crónico (↑ citoquinas, estrés oxidativo).</a:t>
            </a:r>
            <a:endParaRPr/>
          </a:p>
          <a:p>
            <a:pPr marL="285750" marR="0" lvl="0" indent="-285750" algn="l" rtl="0">
              <a:lnSpc>
                <a:spcPct val="100000"/>
              </a:lnSpc>
              <a:spcBef>
                <a:spcPts val="120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Disfunción de la microbiota intestinal</a:t>
            </a:r>
            <a:endParaRPr/>
          </a:p>
          <a:p>
            <a:pPr marL="285750" marR="0" lvl="0" indent="-285750" algn="l" rtl="0">
              <a:lnSpc>
                <a:spcPct val="100000"/>
              </a:lnSpc>
              <a:spcBef>
                <a:spcPts val="120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Impacto en la cicatrización muscular y la resistencia al esfuerzo</a:t>
            </a:r>
            <a:endParaRPr/>
          </a:p>
        </p:txBody>
      </p:sp>
      <p:sp>
        <p:nvSpPr>
          <p:cNvPr id="330" name="Google Shape;330;p21"/>
          <p:cNvSpPr txBox="1"/>
          <p:nvPr/>
        </p:nvSpPr>
        <p:spPr>
          <a:xfrm>
            <a:off x="609599" y="4975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Sistema inmunitario e inflamación</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pic>
        <p:nvPicPr>
          <p:cNvPr id="336" name="Google Shape;336;p22" descr="35,700+ Human Brain Cartoon Stock Photos, Pictures &amp; Royalty-Free Images -  iStock"/>
          <p:cNvPicPr preferRelativeResize="0"/>
          <p:nvPr/>
        </p:nvPicPr>
        <p:blipFill rotWithShape="1">
          <a:blip r:embed="rId3">
            <a:alphaModFix/>
          </a:blip>
          <a:srcRect l="5037" t="10253" r="6519" b="8221"/>
          <a:stretch/>
        </p:blipFill>
        <p:spPr>
          <a:xfrm>
            <a:off x="7064166" y="1284833"/>
            <a:ext cx="2667714" cy="2459046"/>
          </a:xfrm>
          <a:prstGeom prst="rect">
            <a:avLst/>
          </a:prstGeom>
          <a:noFill/>
          <a:ln>
            <a:noFill/>
          </a:ln>
        </p:spPr>
      </p:pic>
      <p:sp>
        <p:nvSpPr>
          <p:cNvPr id="337" name="Google Shape;337;p22"/>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338" name="Google Shape;338;p22"/>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339" name="Google Shape;339;p22"/>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40" name="Google Shape;340;p22"/>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341" name="Google Shape;341;p22"/>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342" name="Google Shape;342;p22"/>
          <p:cNvSpPr txBox="1"/>
          <p:nvPr/>
        </p:nvSpPr>
        <p:spPr>
          <a:xfrm>
            <a:off x="856980" y="1086957"/>
            <a:ext cx="6711262" cy="1828800"/>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Reducción del volumen cerebral (especialmente corteza y materia gris)</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Alteraciones de la conectividad funcional entre áreas emocionales y cognitivas</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Déficits cognitivos: atención, memoria, flexibilidad mental</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Efectos reversibles con una nutrición adecuada (en parte)</a:t>
            </a:r>
            <a:endParaRPr sz="2400" b="0" i="0" u="none" strike="noStrike" cap="none">
              <a:solidFill>
                <a:srgbClr val="000000"/>
              </a:solidFill>
              <a:latin typeface="Arial"/>
              <a:ea typeface="Arial"/>
              <a:cs typeface="Arial"/>
              <a:sym typeface="Arial"/>
            </a:endParaRPr>
          </a:p>
        </p:txBody>
      </p:sp>
      <p:sp>
        <p:nvSpPr>
          <p:cNvPr id="343" name="Google Shape;343;p22"/>
          <p:cNvSpPr txBox="1"/>
          <p:nvPr/>
        </p:nvSpPr>
        <p:spPr>
          <a:xfrm>
            <a:off x="609599" y="4975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Cerebro y neuroplasticidad</a:t>
            </a:r>
            <a:endParaRPr sz="2800" b="0" i="0" u="none" strike="noStrike" cap="none">
              <a:solidFill>
                <a:srgbClr val="E98E24"/>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pic>
        <p:nvPicPr>
          <p:cNvPr id="349" name="Google Shape;349;p23" descr="6,000+ Insomnia Cartoon Stock Photos, Pictures &amp; Royalty-Free Images -  iStock | Insomnia concept, Sleep, Counting sheep"/>
          <p:cNvPicPr preferRelativeResize="0"/>
          <p:nvPr/>
        </p:nvPicPr>
        <p:blipFill rotWithShape="1">
          <a:blip r:embed="rId3">
            <a:alphaModFix/>
          </a:blip>
          <a:srcRect/>
          <a:stretch/>
        </p:blipFill>
        <p:spPr>
          <a:xfrm>
            <a:off x="6751320" y="739279"/>
            <a:ext cx="3032644" cy="1897880"/>
          </a:xfrm>
          <a:prstGeom prst="rect">
            <a:avLst/>
          </a:prstGeom>
          <a:noFill/>
          <a:ln>
            <a:noFill/>
          </a:ln>
        </p:spPr>
      </p:pic>
      <p:sp>
        <p:nvSpPr>
          <p:cNvPr id="350" name="Google Shape;350;p23"/>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351" name="Google Shape;351;p23"/>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352" name="Google Shape;352;p23"/>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53" name="Google Shape;353;p23"/>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354" name="Google Shape;354;p23"/>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355" name="Google Shape;355;p23"/>
          <p:cNvSpPr txBox="1"/>
          <p:nvPr/>
        </p:nvSpPr>
        <p:spPr>
          <a:xfrm>
            <a:off x="856980" y="1086956"/>
            <a:ext cx="6711262" cy="2778923"/>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Insomnio inicial o despertares frecuentes</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Sueño ligero y no reparador</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Impacto de la restricción calórica</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Implicación del eje HPA y la serotonina</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Relación con la ansiedad y la hiperactividad</a:t>
            </a:r>
            <a:endParaRPr sz="2400" b="0" i="0" u="none" strike="noStrike" cap="none">
              <a:solidFill>
                <a:srgbClr val="000000"/>
              </a:solidFill>
              <a:latin typeface="Arial"/>
              <a:ea typeface="Arial"/>
              <a:cs typeface="Arial"/>
              <a:sym typeface="Arial"/>
            </a:endParaRPr>
          </a:p>
        </p:txBody>
      </p:sp>
      <p:sp>
        <p:nvSpPr>
          <p:cNvPr id="356" name="Google Shape;356;p23"/>
          <p:cNvSpPr txBox="1"/>
          <p:nvPr/>
        </p:nvSpPr>
        <p:spPr>
          <a:xfrm>
            <a:off x="609599" y="4975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Alteraciones del sueño</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pic>
        <p:nvPicPr>
          <p:cNvPr id="362" name="Google Shape;362;p24" descr="Why some bodybuilders feel they are too small"/>
          <p:cNvPicPr preferRelativeResize="0"/>
          <p:nvPr/>
        </p:nvPicPr>
        <p:blipFill rotWithShape="1">
          <a:blip r:embed="rId3">
            <a:alphaModFix amt="20000"/>
          </a:blip>
          <a:srcRect/>
          <a:stretch/>
        </p:blipFill>
        <p:spPr>
          <a:xfrm>
            <a:off x="-182880" y="0"/>
            <a:ext cx="10625134" cy="5056560"/>
          </a:xfrm>
          <a:prstGeom prst="rect">
            <a:avLst/>
          </a:prstGeom>
          <a:noFill/>
          <a:ln>
            <a:noFill/>
          </a:ln>
        </p:spPr>
      </p:pic>
      <p:sp>
        <p:nvSpPr>
          <p:cNvPr id="363" name="Google Shape;363;p24"/>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364" name="Google Shape;364;p24"/>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365" name="Google Shape;365;p24"/>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66" name="Google Shape;366;p24"/>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367" name="Google Shape;367;p24"/>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368" name="Google Shape;368;p24"/>
          <p:cNvSpPr txBox="1"/>
          <p:nvPr/>
        </p:nvSpPr>
        <p:spPr>
          <a:xfrm>
            <a:off x="856980" y="1086957"/>
            <a:ext cx="7673956" cy="1828800"/>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2400"/>
              <a:buFont typeface="Noto Sans Symbols"/>
              <a:buChar char="▪"/>
            </a:pPr>
            <a:r>
              <a:rPr lang="en-US" sz="2400" b="0" i="0" u="none" strike="noStrike" cap="none" dirty="0">
                <a:solidFill>
                  <a:srgbClr val="000000"/>
                </a:solidFill>
                <a:latin typeface="Arial"/>
                <a:ea typeface="Arial"/>
                <a:cs typeface="Arial"/>
                <a:sym typeface="Arial"/>
              </a:rPr>
              <a:t>Actividad física excesiva y rigidez alimentaria</a:t>
            </a:r>
            <a:endParaRPr dirty="0"/>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dirty="0">
                <a:solidFill>
                  <a:srgbClr val="000000"/>
                </a:solidFill>
                <a:latin typeface="Arial"/>
                <a:ea typeface="Arial"/>
                <a:cs typeface="Arial"/>
                <a:sym typeface="Arial"/>
              </a:rPr>
              <a:t>Trastorno dismórfico corporal centrado en los músculos y la definición</a:t>
            </a:r>
            <a:endParaRPr dirty="0"/>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dirty="0">
                <a:solidFill>
                  <a:srgbClr val="000000"/>
                </a:solidFill>
                <a:latin typeface="Arial"/>
                <a:ea typeface="Arial"/>
                <a:cs typeface="Arial"/>
                <a:sym typeface="Arial"/>
              </a:rPr>
              <a:t>Dieta hipocalórica y uso de </a:t>
            </a:r>
            <a:r>
              <a:rPr lang="en-US" sz="2400" b="0" i="0" u="none" strike="noStrike" cap="none" dirty="0" err="1">
                <a:solidFill>
                  <a:srgbClr val="000000"/>
                </a:solidFill>
                <a:latin typeface="Arial"/>
                <a:ea typeface="Arial"/>
                <a:cs typeface="Arial"/>
                <a:sym typeface="Arial"/>
              </a:rPr>
              <a:t>suplementos/anabolizantes</a:t>
            </a:r>
            <a:endParaRPr sz="2400" b="0" i="0" u="none" strike="noStrike" cap="none" dirty="0">
              <a:solidFill>
                <a:srgbClr val="000000"/>
              </a:solidFill>
              <a:latin typeface="Arial"/>
              <a:ea typeface="Arial"/>
              <a:cs typeface="Arial"/>
              <a:sym typeface="Arial"/>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dirty="0">
                <a:solidFill>
                  <a:srgbClr val="000000"/>
                </a:solidFill>
                <a:latin typeface="Arial"/>
                <a:ea typeface="Arial"/>
                <a:cs typeface="Arial"/>
                <a:sym typeface="Arial"/>
              </a:rPr>
              <a:t>Apariencia atlética pero signos de déficit energético</a:t>
            </a:r>
            <a:endParaRPr dirty="0"/>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dirty="0">
                <a:solidFill>
                  <a:srgbClr val="000000"/>
                </a:solidFill>
                <a:latin typeface="Arial"/>
                <a:ea typeface="Arial"/>
                <a:cs typeface="Arial"/>
                <a:sym typeface="Arial"/>
              </a:rPr>
              <a:t>A menudo no se reconoce en contextos deportivos</a:t>
            </a:r>
            <a:endParaRPr sz="2400" b="0" i="0" u="none" strike="noStrike" cap="none" dirty="0">
              <a:solidFill>
                <a:srgbClr val="000000"/>
              </a:solidFill>
              <a:latin typeface="Arial"/>
              <a:ea typeface="Arial"/>
              <a:cs typeface="Arial"/>
              <a:sym typeface="Arial"/>
            </a:endParaRPr>
          </a:p>
        </p:txBody>
      </p:sp>
      <p:sp>
        <p:nvSpPr>
          <p:cNvPr id="369" name="Google Shape;369;p24"/>
          <p:cNvSpPr txBox="1"/>
          <p:nvPr/>
        </p:nvSpPr>
        <p:spPr>
          <a:xfrm>
            <a:off x="609599" y="4975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Bigorexia: la paradoja</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pic>
        <p:nvPicPr>
          <p:cNvPr id="375" name="Google Shape;375;p25" descr="What is RED S? (Relative Energy Deficiency in Sport)"/>
          <p:cNvPicPr preferRelativeResize="0"/>
          <p:nvPr/>
        </p:nvPicPr>
        <p:blipFill rotWithShape="1">
          <a:blip r:embed="rId3">
            <a:alphaModFix/>
          </a:blip>
          <a:srcRect/>
          <a:stretch/>
        </p:blipFill>
        <p:spPr>
          <a:xfrm>
            <a:off x="4825551" y="150438"/>
            <a:ext cx="4796704" cy="4802081"/>
          </a:xfrm>
          <a:prstGeom prst="rect">
            <a:avLst/>
          </a:prstGeom>
          <a:noFill/>
          <a:ln>
            <a:noFill/>
          </a:ln>
        </p:spPr>
      </p:pic>
      <p:sp>
        <p:nvSpPr>
          <p:cNvPr id="376" name="Google Shape;376;p25"/>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377" name="Google Shape;377;p25"/>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378" name="Google Shape;378;p25"/>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79" name="Google Shape;379;p25"/>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380" name="Google Shape;380;p25"/>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381" name="Google Shape;381;p25"/>
          <p:cNvSpPr txBox="1"/>
          <p:nvPr/>
        </p:nvSpPr>
        <p:spPr>
          <a:xfrm>
            <a:off x="797043" y="1593607"/>
            <a:ext cx="4185807" cy="1915744"/>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Red-S (Deficiencia Energética Relativa en el Deporte)</a:t>
            </a:r>
            <a:endParaRPr/>
          </a:p>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Cuando el deporte consume más de lo que alimenta</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p26"/>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388" name="Google Shape;388;p26"/>
          <p:cNvPicPr preferRelativeResize="0"/>
          <p:nvPr/>
        </p:nvPicPr>
        <p:blipFill rotWithShape="1">
          <a:blip r:embed="rId3">
            <a:alphaModFix/>
          </a:blip>
          <a:srcRect/>
          <a:stretch/>
        </p:blipFill>
        <p:spPr>
          <a:xfrm>
            <a:off x="677880" y="4572000"/>
            <a:ext cx="922320" cy="914400"/>
          </a:xfrm>
          <a:prstGeom prst="rect">
            <a:avLst/>
          </a:prstGeom>
          <a:noFill/>
          <a:ln>
            <a:noFill/>
          </a:ln>
        </p:spPr>
      </p:pic>
      <p:sp>
        <p:nvSpPr>
          <p:cNvPr id="389" name="Google Shape;389;p26"/>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90" name="Google Shape;390;p26"/>
          <p:cNvPicPr preferRelativeResize="0"/>
          <p:nvPr/>
        </p:nvPicPr>
        <p:blipFill rotWithShape="1">
          <a:blip r:embed="rId4">
            <a:alphaModFix/>
          </a:blip>
          <a:srcRect/>
          <a:stretch/>
        </p:blipFill>
        <p:spPr>
          <a:xfrm>
            <a:off x="8109000" y="5182560"/>
            <a:ext cx="1622880" cy="361440"/>
          </a:xfrm>
          <a:prstGeom prst="rect">
            <a:avLst/>
          </a:prstGeom>
          <a:noFill/>
          <a:ln>
            <a:noFill/>
          </a:ln>
        </p:spPr>
      </p:pic>
      <p:sp>
        <p:nvSpPr>
          <p:cNvPr id="391" name="Google Shape;391;p26"/>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392" name="Google Shape;392;p26"/>
          <p:cNvSpPr txBox="1"/>
          <p:nvPr/>
        </p:nvSpPr>
        <p:spPr>
          <a:xfrm>
            <a:off x="856980" y="1086956"/>
            <a:ext cx="8129540" cy="3027843"/>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Las disfunciones eréctiles están profundamente arraigadas en la neurobiología</a:t>
            </a:r>
            <a:endParaRPr/>
          </a:p>
          <a:p>
            <a:pPr marL="285750" marR="0" lvl="0" indent="-285750" algn="l" rtl="0">
              <a:lnSpc>
                <a:spcPct val="100000"/>
              </a:lnSpc>
              <a:spcBef>
                <a:spcPts val="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El hipotálamo, los neurotransmisores y las hormonas intervienen en la regulación del apetito y el comportamiento alimentario.</a:t>
            </a:r>
            <a:endParaRPr/>
          </a:p>
          <a:p>
            <a:pPr marL="285750" marR="0" lvl="0" indent="-285750" algn="l" rtl="0">
              <a:lnSpc>
                <a:spcPct val="100000"/>
              </a:lnSpc>
              <a:spcBef>
                <a:spcPts val="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Las alteraciones hormonales y metabólicas causadas por la disfunción eréctil pueden conllevar graves riesgos para la salud.</a:t>
            </a:r>
            <a:endParaRPr/>
          </a:p>
          <a:p>
            <a:pPr marL="285750" marR="0" lvl="0" indent="-285750" algn="l" rtl="0">
              <a:lnSpc>
                <a:spcPct val="100000"/>
              </a:lnSpc>
              <a:spcBef>
                <a:spcPts val="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Comprender estos mecanismos fisiológicos puede ayudar a desarrollar mejores estrategias de tratamiento que aborden tanto la mente como el cuerpo. </a:t>
            </a:r>
            <a:endParaRPr sz="2400" b="0" i="0" u="none" strike="noStrike" cap="none">
              <a:solidFill>
                <a:srgbClr val="000000"/>
              </a:solidFill>
              <a:latin typeface="Arial"/>
              <a:ea typeface="Arial"/>
              <a:cs typeface="Arial"/>
              <a:sym typeface="Arial"/>
            </a:endParaRPr>
          </a:p>
        </p:txBody>
      </p:sp>
      <p:sp>
        <p:nvSpPr>
          <p:cNvPr id="393" name="Google Shape;393;p26"/>
          <p:cNvSpPr txBox="1"/>
          <p:nvPr/>
        </p:nvSpPr>
        <p:spPr>
          <a:xfrm>
            <a:off x="609599" y="4975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Mensajes para llevar a casa</a:t>
            </a:r>
            <a:endParaRPr/>
          </a:p>
        </p:txBody>
      </p:sp>
      <p:pic>
        <p:nvPicPr>
          <p:cNvPr id="394" name="Google Shape;394;p26" descr="Take away - Free food and restaurant icons"/>
          <p:cNvPicPr preferRelativeResize="0"/>
          <p:nvPr/>
        </p:nvPicPr>
        <p:blipFill rotWithShape="1">
          <a:blip r:embed="rId5">
            <a:alphaModFix/>
          </a:blip>
          <a:srcRect/>
          <a:stretch/>
        </p:blipFill>
        <p:spPr>
          <a:xfrm>
            <a:off x="7351568" y="249253"/>
            <a:ext cx="1035340" cy="103534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0">
          <a:extLst>
            <a:ext uri="{FF2B5EF4-FFF2-40B4-BE49-F238E27FC236}">
              <a16:creationId xmlns:a16="http://schemas.microsoft.com/office/drawing/2014/main" id="{950ACCB5-EA01-7BB6-E63D-E1FDEB9741BC}"/>
            </a:ext>
          </a:extLst>
        </p:cNvPr>
        <p:cNvGrpSpPr/>
        <p:nvPr/>
      </p:nvGrpSpPr>
      <p:grpSpPr>
        <a:xfrm>
          <a:off x="0" y="0"/>
          <a:ext cx="0" cy="0"/>
          <a:chOff x="0" y="0"/>
          <a:chExt cx="0" cy="0"/>
        </a:xfrm>
      </p:grpSpPr>
      <p:pic>
        <p:nvPicPr>
          <p:cNvPr id="61" name="Google Shape;61;p3" descr="Running Phases Anatomy Print Running Stages Biometrics Poster – MimiPrints  Anatomy Prints And Science Art">
            <a:extLst>
              <a:ext uri="{FF2B5EF4-FFF2-40B4-BE49-F238E27FC236}">
                <a16:creationId xmlns:a16="http://schemas.microsoft.com/office/drawing/2014/main" id="{7988EB72-BCCC-B3F3-CE18-7A4A94447FB9}"/>
              </a:ext>
            </a:extLst>
          </p:cNvPr>
          <p:cNvPicPr preferRelativeResize="0"/>
          <p:nvPr/>
        </p:nvPicPr>
        <p:blipFill rotWithShape="1">
          <a:blip r:embed="rId3">
            <a:alphaModFix amt="20000"/>
          </a:blip>
          <a:srcRect l="10028" t="24899" r="8803" b="19373"/>
          <a:stretch/>
        </p:blipFill>
        <p:spPr>
          <a:xfrm>
            <a:off x="4464433" y="821032"/>
            <a:ext cx="5350631" cy="3673656"/>
          </a:xfrm>
          <a:prstGeom prst="rect">
            <a:avLst/>
          </a:prstGeom>
          <a:noFill/>
          <a:ln>
            <a:noFill/>
          </a:ln>
        </p:spPr>
      </p:pic>
      <p:sp>
        <p:nvSpPr>
          <p:cNvPr id="62" name="Google Shape;62;p3">
            <a:extLst>
              <a:ext uri="{FF2B5EF4-FFF2-40B4-BE49-F238E27FC236}">
                <a16:creationId xmlns:a16="http://schemas.microsoft.com/office/drawing/2014/main" id="{A883A7B2-02E1-48FC-0193-B95EC11F65C4}"/>
              </a:ext>
            </a:extLst>
          </p:cNvPr>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63" name="Google Shape;63;p3">
            <a:extLst>
              <a:ext uri="{FF2B5EF4-FFF2-40B4-BE49-F238E27FC236}">
                <a16:creationId xmlns:a16="http://schemas.microsoft.com/office/drawing/2014/main" id="{2FA57810-BA13-7257-8AC4-6B84C57533C4}"/>
              </a:ext>
            </a:extLst>
          </p:cNvPr>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64" name="Google Shape;64;p3">
            <a:extLst>
              <a:ext uri="{FF2B5EF4-FFF2-40B4-BE49-F238E27FC236}">
                <a16:creationId xmlns:a16="http://schemas.microsoft.com/office/drawing/2014/main" id="{F330DA54-5E6B-81CE-4A62-051AE571BBD2}"/>
              </a:ext>
            </a:extLst>
          </p:cNvPr>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65" name="Google Shape;65;p3">
            <a:extLst>
              <a:ext uri="{FF2B5EF4-FFF2-40B4-BE49-F238E27FC236}">
                <a16:creationId xmlns:a16="http://schemas.microsoft.com/office/drawing/2014/main" id="{9DB3FA10-90C8-5110-F93D-2FF681E06CEC}"/>
              </a:ext>
            </a:extLst>
          </p:cNvPr>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66" name="Google Shape;66;p3">
            <a:extLst>
              <a:ext uri="{FF2B5EF4-FFF2-40B4-BE49-F238E27FC236}">
                <a16:creationId xmlns:a16="http://schemas.microsoft.com/office/drawing/2014/main" id="{9ABDD032-EC60-C44E-1B7F-B9E251C69D31}"/>
              </a:ext>
            </a:extLst>
          </p:cNvPr>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67" name="Google Shape;67;p3">
            <a:extLst>
              <a:ext uri="{FF2B5EF4-FFF2-40B4-BE49-F238E27FC236}">
                <a16:creationId xmlns:a16="http://schemas.microsoft.com/office/drawing/2014/main" id="{22D52A88-382F-D223-A6A4-2B551B75FE89}"/>
              </a:ext>
            </a:extLst>
          </p:cNvPr>
          <p:cNvSpPr txBox="1"/>
          <p:nvPr/>
        </p:nvSpPr>
        <p:spPr>
          <a:xfrm>
            <a:off x="856980" y="1086957"/>
            <a:ext cx="5782580" cy="1828800"/>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Los SUH son trastornos psiquiátricos con graves consecuencias físicas</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Los cambios visibles en el cuerpo suelen preceder al diagnóstico</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El formador puede detectar señales antes que los demás</a:t>
            </a:r>
            <a:endParaRPr sz="2400" b="0" i="0" u="none" strike="noStrike" cap="none">
              <a:solidFill>
                <a:srgbClr val="000000"/>
              </a:solidFill>
              <a:latin typeface="Arial"/>
              <a:ea typeface="Arial"/>
              <a:cs typeface="Arial"/>
              <a:sym typeface="Arial"/>
            </a:endParaRPr>
          </a:p>
        </p:txBody>
      </p:sp>
      <p:sp>
        <p:nvSpPr>
          <p:cNvPr id="68" name="Google Shape;68;p3">
            <a:extLst>
              <a:ext uri="{FF2B5EF4-FFF2-40B4-BE49-F238E27FC236}">
                <a16:creationId xmlns:a16="http://schemas.microsoft.com/office/drawing/2014/main" id="{DA7609ED-8789-26C0-DDB5-9D204EB5057B}"/>
              </a:ext>
            </a:extLst>
          </p:cNvPr>
          <p:cNvSpPr txBox="1"/>
          <p:nvPr/>
        </p:nvSpPr>
        <p:spPr>
          <a:xfrm>
            <a:off x="609599" y="4975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¿Por qué empezar por la fisiología?</a:t>
            </a:r>
            <a:endParaRPr/>
          </a:p>
        </p:txBody>
      </p:sp>
      <p:pic>
        <p:nvPicPr>
          <p:cNvPr id="69" name="Google Shape;69;p3" descr="Warning Signs of an Eating Disorder - Mental Health Hotline">
            <a:extLst>
              <a:ext uri="{FF2B5EF4-FFF2-40B4-BE49-F238E27FC236}">
                <a16:creationId xmlns:a16="http://schemas.microsoft.com/office/drawing/2014/main" id="{B39273A2-5623-3A9E-E24F-CADFEC519BBA}"/>
              </a:ext>
            </a:extLst>
          </p:cNvPr>
          <p:cNvPicPr preferRelativeResize="0"/>
          <p:nvPr/>
        </p:nvPicPr>
        <p:blipFill rotWithShape="1">
          <a:blip r:embed="rId6">
            <a:alphaModFix/>
          </a:blip>
          <a:srcRect/>
          <a:stretch/>
        </p:blipFill>
        <p:spPr>
          <a:xfrm>
            <a:off x="2003484" y="7380312"/>
            <a:ext cx="2795602" cy="1463323"/>
          </a:xfrm>
          <a:prstGeom prst="rect">
            <a:avLst/>
          </a:prstGeom>
          <a:noFill/>
          <a:ln>
            <a:noFill/>
          </a:ln>
        </p:spPr>
      </p:pic>
      <p:pic>
        <p:nvPicPr>
          <p:cNvPr id="70" name="Google Shape;70;p3" descr="Thrive Eating Disorders Clinic at Peninsula Behavioral Health">
            <a:extLst>
              <a:ext uri="{FF2B5EF4-FFF2-40B4-BE49-F238E27FC236}">
                <a16:creationId xmlns:a16="http://schemas.microsoft.com/office/drawing/2014/main" id="{1020DAED-C9CD-8C2F-41BA-A5CCB3ABA2C5}"/>
              </a:ext>
            </a:extLst>
          </p:cNvPr>
          <p:cNvPicPr preferRelativeResize="0"/>
          <p:nvPr/>
        </p:nvPicPr>
        <p:blipFill rotWithShape="1">
          <a:blip r:embed="rId7">
            <a:alphaModFix/>
          </a:blip>
          <a:srcRect/>
          <a:stretch/>
        </p:blipFill>
        <p:spPr>
          <a:xfrm>
            <a:off x="11124442" y="2643737"/>
            <a:ext cx="3344765" cy="1922479"/>
          </a:xfrm>
          <a:prstGeom prst="rect">
            <a:avLst/>
          </a:prstGeom>
          <a:noFill/>
          <a:ln>
            <a:noFill/>
          </a:ln>
        </p:spPr>
      </p:pic>
      <p:pic>
        <p:nvPicPr>
          <p:cNvPr id="71" name="Google Shape;71;p3" descr="Eating disorders | Find help and support | Kids Helpline">
            <a:extLst>
              <a:ext uri="{FF2B5EF4-FFF2-40B4-BE49-F238E27FC236}">
                <a16:creationId xmlns:a16="http://schemas.microsoft.com/office/drawing/2014/main" id="{1FF7F511-524B-70B8-D93B-C158967D7601}"/>
              </a:ext>
            </a:extLst>
          </p:cNvPr>
          <p:cNvPicPr preferRelativeResize="0"/>
          <p:nvPr/>
        </p:nvPicPr>
        <p:blipFill rotWithShape="1">
          <a:blip r:embed="rId8">
            <a:alphaModFix/>
          </a:blip>
          <a:srcRect/>
          <a:stretch/>
        </p:blipFill>
        <p:spPr>
          <a:xfrm>
            <a:off x="7061735" y="-2808159"/>
            <a:ext cx="2670145" cy="1873087"/>
          </a:xfrm>
          <a:prstGeom prst="rect">
            <a:avLst/>
          </a:prstGeom>
          <a:noFill/>
          <a:ln>
            <a:noFill/>
          </a:ln>
        </p:spPr>
      </p:pic>
    </p:spTree>
    <p:extLst>
      <p:ext uri="{BB962C8B-B14F-4D97-AF65-F5344CB8AC3E}">
        <p14:creationId xmlns:p14="http://schemas.microsoft.com/office/powerpoint/2010/main" val="18484785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4"/>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78" name="Google Shape;78;p4"/>
          <p:cNvPicPr preferRelativeResize="0"/>
          <p:nvPr/>
        </p:nvPicPr>
        <p:blipFill rotWithShape="1">
          <a:blip r:embed="rId3">
            <a:alphaModFix/>
          </a:blip>
          <a:srcRect/>
          <a:stretch/>
        </p:blipFill>
        <p:spPr>
          <a:xfrm>
            <a:off x="677880" y="4572000"/>
            <a:ext cx="922320" cy="914400"/>
          </a:xfrm>
          <a:prstGeom prst="rect">
            <a:avLst/>
          </a:prstGeom>
          <a:noFill/>
          <a:ln>
            <a:noFill/>
          </a:ln>
        </p:spPr>
      </p:pic>
      <p:sp>
        <p:nvSpPr>
          <p:cNvPr id="79" name="Google Shape;79;p4"/>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80" name="Google Shape;80;p4"/>
          <p:cNvPicPr preferRelativeResize="0"/>
          <p:nvPr/>
        </p:nvPicPr>
        <p:blipFill rotWithShape="1">
          <a:blip r:embed="rId4">
            <a:alphaModFix/>
          </a:blip>
          <a:srcRect/>
          <a:stretch/>
        </p:blipFill>
        <p:spPr>
          <a:xfrm>
            <a:off x="8109000" y="5182560"/>
            <a:ext cx="1622880" cy="361440"/>
          </a:xfrm>
          <a:prstGeom prst="rect">
            <a:avLst/>
          </a:prstGeom>
          <a:noFill/>
          <a:ln>
            <a:noFill/>
          </a:ln>
        </p:spPr>
      </p:pic>
      <p:sp>
        <p:nvSpPr>
          <p:cNvPr id="81" name="Google Shape;81;p4"/>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82" name="Google Shape;82;p4"/>
          <p:cNvSpPr txBox="1"/>
          <p:nvPr/>
        </p:nvSpPr>
        <p:spPr>
          <a:xfrm>
            <a:off x="457199" y="812611"/>
            <a:ext cx="6711262" cy="2113443"/>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2400"/>
              <a:buFont typeface="Noto Sans Symbols"/>
              <a:buChar char="▪"/>
            </a:pPr>
            <a:r>
              <a:rPr lang="en-US" sz="2400" b="0" i="0" u="none" strike="noStrike" cap="none" dirty="0">
                <a:solidFill>
                  <a:srgbClr val="000000"/>
                </a:solidFill>
                <a:latin typeface="Arial"/>
                <a:ea typeface="Arial"/>
                <a:cs typeface="Arial"/>
                <a:sym typeface="Arial"/>
              </a:rPr>
              <a:t>Anorexia nerviosa</a:t>
            </a:r>
            <a:endParaRPr dirty="0"/>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dirty="0">
                <a:solidFill>
                  <a:srgbClr val="000000"/>
                </a:solidFill>
                <a:latin typeface="Arial"/>
                <a:ea typeface="Arial"/>
                <a:cs typeface="Arial"/>
                <a:sym typeface="Arial"/>
              </a:rPr>
              <a:t>Bulimia nerviosa</a:t>
            </a:r>
            <a:endParaRPr dirty="0"/>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dirty="0">
                <a:solidFill>
                  <a:srgbClr val="000000"/>
                </a:solidFill>
                <a:latin typeface="Arial"/>
                <a:ea typeface="Arial"/>
                <a:cs typeface="Arial"/>
                <a:sym typeface="Arial"/>
              </a:rPr>
              <a:t>Bigorexia (Dismorfia muscular)</a:t>
            </a:r>
            <a:endParaRPr dirty="0"/>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dirty="0">
                <a:solidFill>
                  <a:srgbClr val="000000"/>
                </a:solidFill>
                <a:latin typeface="Arial"/>
                <a:ea typeface="Arial"/>
                <a:cs typeface="Arial"/>
                <a:sym typeface="Arial"/>
              </a:rPr>
              <a:t>Y otros. (Trastorno por atracón, ARFID...)</a:t>
            </a:r>
            <a:endParaRPr sz="2400" b="0" i="0" u="none" strike="noStrike" cap="none" dirty="0">
              <a:solidFill>
                <a:srgbClr val="000000"/>
              </a:solidFill>
              <a:latin typeface="Arial"/>
              <a:ea typeface="Arial"/>
              <a:cs typeface="Arial"/>
              <a:sym typeface="Arial"/>
            </a:endParaRPr>
          </a:p>
        </p:txBody>
      </p:sp>
      <p:sp>
        <p:nvSpPr>
          <p:cNvPr id="83" name="Google Shape;83;p4"/>
          <p:cNvSpPr txBox="1"/>
          <p:nvPr/>
        </p:nvSpPr>
        <p:spPr>
          <a:xfrm>
            <a:off x="580890" y="203914"/>
            <a:ext cx="6363420" cy="589443"/>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dirty="0">
                <a:solidFill>
                  <a:srgbClr val="E98E24"/>
                </a:solidFill>
                <a:latin typeface="Arial"/>
                <a:ea typeface="Arial"/>
                <a:cs typeface="Arial"/>
                <a:sym typeface="Arial"/>
              </a:rPr>
              <a:t>¿Qué es un trastorno alimentario?</a:t>
            </a:r>
            <a:endParaRPr dirty="0"/>
          </a:p>
        </p:txBody>
      </p:sp>
      <p:pic>
        <p:nvPicPr>
          <p:cNvPr id="84" name="Google Shape;84;p4" descr="Warning Signs of an Eating Disorder - Mental Health Hotline"/>
          <p:cNvPicPr preferRelativeResize="0"/>
          <p:nvPr/>
        </p:nvPicPr>
        <p:blipFill rotWithShape="1">
          <a:blip r:embed="rId5">
            <a:alphaModFix/>
          </a:blip>
          <a:srcRect/>
          <a:stretch/>
        </p:blipFill>
        <p:spPr>
          <a:xfrm>
            <a:off x="2393508" y="3372957"/>
            <a:ext cx="2795602" cy="1463323"/>
          </a:xfrm>
          <a:prstGeom prst="rect">
            <a:avLst/>
          </a:prstGeom>
          <a:noFill/>
          <a:ln>
            <a:noFill/>
          </a:ln>
        </p:spPr>
      </p:pic>
      <p:pic>
        <p:nvPicPr>
          <p:cNvPr id="85" name="Google Shape;85;p4" descr="Thrive Eating Disorders Clinic at Peninsula Behavioral Health"/>
          <p:cNvPicPr preferRelativeResize="0"/>
          <p:nvPr/>
        </p:nvPicPr>
        <p:blipFill rotWithShape="1">
          <a:blip r:embed="rId6">
            <a:alphaModFix/>
          </a:blip>
          <a:srcRect/>
          <a:stretch/>
        </p:blipFill>
        <p:spPr>
          <a:xfrm>
            <a:off x="6181740" y="2580451"/>
            <a:ext cx="3344765" cy="1922479"/>
          </a:xfrm>
          <a:prstGeom prst="rect">
            <a:avLst/>
          </a:prstGeom>
          <a:noFill/>
          <a:ln>
            <a:noFill/>
          </a:ln>
        </p:spPr>
      </p:pic>
      <p:pic>
        <p:nvPicPr>
          <p:cNvPr id="86" name="Google Shape;86;p4" descr="Eating disorders | Find help and support | Kids Helpline"/>
          <p:cNvPicPr preferRelativeResize="0"/>
          <p:nvPr/>
        </p:nvPicPr>
        <p:blipFill rotWithShape="1">
          <a:blip r:embed="rId7">
            <a:alphaModFix/>
          </a:blip>
          <a:srcRect/>
          <a:stretch/>
        </p:blipFill>
        <p:spPr>
          <a:xfrm>
            <a:off x="7068000" y="203914"/>
            <a:ext cx="2670145" cy="187308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pic>
        <p:nvPicPr>
          <p:cNvPr id="92" name="Google Shape;92;p5" descr="Cartoon Gym Background by Cartoonsco on Dribbble"/>
          <p:cNvPicPr preferRelativeResize="0"/>
          <p:nvPr/>
        </p:nvPicPr>
        <p:blipFill rotWithShape="1">
          <a:blip r:embed="rId3">
            <a:alphaModFix amt="35000"/>
          </a:blip>
          <a:srcRect/>
          <a:stretch/>
        </p:blipFill>
        <p:spPr>
          <a:xfrm>
            <a:off x="0" y="0"/>
            <a:ext cx="10080625" cy="5668963"/>
          </a:xfrm>
          <a:prstGeom prst="rect">
            <a:avLst/>
          </a:prstGeom>
          <a:noFill/>
          <a:ln>
            <a:noFill/>
          </a:ln>
        </p:spPr>
      </p:pic>
      <p:sp>
        <p:nvSpPr>
          <p:cNvPr id="93" name="Google Shape;93;p5"/>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94" name="Google Shape;94;p5"/>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95" name="Google Shape;95;p5"/>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96" name="Google Shape;96;p5"/>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97" name="Google Shape;97;p5"/>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98" name="Google Shape;98;p5"/>
          <p:cNvSpPr txBox="1"/>
          <p:nvPr/>
        </p:nvSpPr>
        <p:spPr>
          <a:xfrm>
            <a:off x="3095270" y="2245832"/>
            <a:ext cx="3889459" cy="589443"/>
          </a:xfrm>
          <a:prstGeom prst="rect">
            <a:avLst/>
          </a:prstGeom>
          <a:noFill/>
          <a:ln>
            <a:noFill/>
          </a:ln>
        </p:spPr>
        <p:txBody>
          <a:bodyPr spcFirstLastPara="1" wrap="square" lIns="90000" tIns="45000" rIns="90000" bIns="45000" anchor="t" anchorCtr="0">
            <a:noAutofit/>
          </a:bodyPr>
          <a:lstStyle/>
          <a:p>
            <a:pPr marL="0" marR="0" lvl="0" indent="0" algn="ctr"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Demos un paso atrás</a:t>
            </a:r>
            <a:endParaRPr/>
          </a:p>
        </p:txBody>
      </p:sp>
      <p:pic>
        <p:nvPicPr>
          <p:cNvPr id="99" name="Google Shape;99;p5" descr="Does Exercise Help You Lose More Weight? - Weight Loss Resources"/>
          <p:cNvPicPr preferRelativeResize="0"/>
          <p:nvPr/>
        </p:nvPicPr>
        <p:blipFill rotWithShape="1">
          <a:blip r:embed="rId6">
            <a:alphaModFix/>
          </a:blip>
          <a:srcRect/>
          <a:stretch/>
        </p:blipFill>
        <p:spPr>
          <a:xfrm>
            <a:off x="6820619" y="-2431899"/>
            <a:ext cx="2969583" cy="196389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6"/>
          <p:cNvSpPr txBox="1"/>
          <p:nvPr/>
        </p:nvSpPr>
        <p:spPr>
          <a:xfrm>
            <a:off x="1317490" y="3646310"/>
            <a:ext cx="7956820" cy="542127"/>
          </a:xfrm>
          <a:prstGeom prst="rect">
            <a:avLst/>
          </a:prstGeom>
          <a:noFill/>
          <a:ln>
            <a:noFill/>
          </a:ln>
        </p:spPr>
        <p:txBody>
          <a:bodyPr spcFirstLastPara="1" wrap="square" lIns="90000" tIns="45000" rIns="90000" bIns="45000" anchor="t" anchorCtr="0">
            <a:noAutofit/>
          </a:bodyPr>
          <a:lstStyle/>
          <a:p>
            <a:pPr marL="0" marR="0" lvl="0" indent="0" algn="ctr" rtl="0">
              <a:lnSpc>
                <a:spcPct val="100000"/>
              </a:lnSpc>
              <a:spcBef>
                <a:spcPts val="0"/>
              </a:spcBef>
              <a:spcAft>
                <a:spcPts val="0"/>
              </a:spcAft>
              <a:buNone/>
            </a:pPr>
            <a:r>
              <a:rPr lang="en-US" sz="2400" b="0" i="0" u="none" strike="noStrike" cap="none" dirty="0">
                <a:solidFill>
                  <a:srgbClr val="000000"/>
                </a:solidFill>
                <a:latin typeface="Arial"/>
                <a:ea typeface="Arial"/>
                <a:cs typeface="Arial"/>
                <a:sym typeface="Arial"/>
              </a:rPr>
              <a:t>Balance energético: Energía introducida </a:t>
            </a:r>
            <a:r>
              <a:rPr lang="en-US" sz="2400" dirty="0"/>
              <a:t>= </a:t>
            </a:r>
            <a:r>
              <a:rPr lang="en-US" sz="2400" b="0" i="0" u="none" strike="noStrike" cap="none" dirty="0">
                <a:solidFill>
                  <a:srgbClr val="000000"/>
                </a:solidFill>
                <a:latin typeface="Arial"/>
                <a:ea typeface="Arial"/>
                <a:cs typeface="Arial"/>
                <a:sym typeface="Arial"/>
              </a:rPr>
              <a:t>Energía consumida</a:t>
            </a:r>
            <a:endParaRPr dirty="0"/>
          </a:p>
        </p:txBody>
      </p:sp>
      <p:sp>
        <p:nvSpPr>
          <p:cNvPr id="106" name="Google Shape;106;p6"/>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107" name="Google Shape;107;p6"/>
          <p:cNvPicPr preferRelativeResize="0"/>
          <p:nvPr/>
        </p:nvPicPr>
        <p:blipFill rotWithShape="1">
          <a:blip r:embed="rId3">
            <a:alphaModFix/>
          </a:blip>
          <a:srcRect/>
          <a:stretch/>
        </p:blipFill>
        <p:spPr>
          <a:xfrm>
            <a:off x="677880" y="4572000"/>
            <a:ext cx="922320" cy="914400"/>
          </a:xfrm>
          <a:prstGeom prst="rect">
            <a:avLst/>
          </a:prstGeom>
          <a:noFill/>
          <a:ln>
            <a:noFill/>
          </a:ln>
        </p:spPr>
      </p:pic>
      <p:sp>
        <p:nvSpPr>
          <p:cNvPr id="108" name="Google Shape;108;p6"/>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109" name="Google Shape;109;p6"/>
          <p:cNvPicPr preferRelativeResize="0"/>
          <p:nvPr/>
        </p:nvPicPr>
        <p:blipFill rotWithShape="1">
          <a:blip r:embed="rId4">
            <a:alphaModFix/>
          </a:blip>
          <a:srcRect/>
          <a:stretch/>
        </p:blipFill>
        <p:spPr>
          <a:xfrm>
            <a:off x="8109000" y="5182560"/>
            <a:ext cx="1622880" cy="361440"/>
          </a:xfrm>
          <a:prstGeom prst="rect">
            <a:avLst/>
          </a:prstGeom>
          <a:noFill/>
          <a:ln>
            <a:noFill/>
          </a:ln>
        </p:spPr>
      </p:pic>
      <p:sp>
        <p:nvSpPr>
          <p:cNvPr id="110" name="Google Shape;110;p6"/>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111" name="Google Shape;111;p6"/>
          <p:cNvSpPr txBox="1"/>
          <p:nvPr/>
        </p:nvSpPr>
        <p:spPr>
          <a:xfrm>
            <a:off x="5641059" y="1086957"/>
            <a:ext cx="4374234" cy="2433353"/>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1800"/>
              <a:buFont typeface="Noto Sans Symbols"/>
              <a:buChar char="▪"/>
            </a:pPr>
            <a:r>
              <a:rPr lang="en-US" sz="2400" b="0" i="0" u="none" strike="noStrike" cap="none" dirty="0">
                <a:solidFill>
                  <a:srgbClr val="000000"/>
                </a:solidFill>
                <a:latin typeface="Arial"/>
                <a:ea typeface="Arial"/>
                <a:cs typeface="Arial"/>
                <a:sym typeface="Arial"/>
              </a:rPr>
              <a:t>El gasto energético incluye:</a:t>
            </a:r>
            <a:endParaRPr sz="1800" dirty="0"/>
          </a:p>
          <a:p>
            <a:pPr marL="625475" marR="0" lvl="0" indent="-285750" algn="l" rtl="0">
              <a:lnSpc>
                <a:spcPct val="100000"/>
              </a:lnSpc>
              <a:spcBef>
                <a:spcPts val="0"/>
              </a:spcBef>
              <a:spcAft>
                <a:spcPts val="0"/>
              </a:spcAft>
              <a:buClr>
                <a:srgbClr val="000000"/>
              </a:buClr>
              <a:buSzPts val="1800"/>
              <a:buFont typeface="Courier New"/>
              <a:buChar char="o"/>
            </a:pPr>
            <a:r>
              <a:rPr lang="en-US" sz="2400" b="0" i="0" u="none" strike="noStrike" cap="none" dirty="0">
                <a:solidFill>
                  <a:srgbClr val="000000"/>
                </a:solidFill>
                <a:latin typeface="Arial"/>
                <a:ea typeface="Arial"/>
                <a:cs typeface="Arial"/>
                <a:sym typeface="Arial"/>
              </a:rPr>
              <a:t>metabolismo basal</a:t>
            </a:r>
            <a:endParaRPr sz="1800" dirty="0"/>
          </a:p>
          <a:p>
            <a:pPr marL="625475" marR="0" lvl="0" indent="-285750" algn="l" rtl="0">
              <a:lnSpc>
                <a:spcPct val="100000"/>
              </a:lnSpc>
              <a:spcBef>
                <a:spcPts val="0"/>
              </a:spcBef>
              <a:spcAft>
                <a:spcPts val="0"/>
              </a:spcAft>
              <a:buClr>
                <a:srgbClr val="000000"/>
              </a:buClr>
              <a:buSzPts val="1800"/>
              <a:buFont typeface="Courier New"/>
              <a:buChar char="o"/>
            </a:pPr>
            <a:r>
              <a:rPr lang="en-US" sz="2400" b="0" i="0" u="none" strike="noStrike" cap="none" dirty="0">
                <a:solidFill>
                  <a:srgbClr val="000000"/>
                </a:solidFill>
                <a:latin typeface="Arial"/>
                <a:ea typeface="Arial"/>
                <a:cs typeface="Arial"/>
                <a:sym typeface="Arial"/>
              </a:rPr>
              <a:t>actividad física</a:t>
            </a:r>
            <a:endParaRPr sz="1800" dirty="0"/>
          </a:p>
          <a:p>
            <a:pPr marL="625475" marR="0" lvl="0" indent="-285750" algn="l" rtl="0">
              <a:lnSpc>
                <a:spcPct val="100000"/>
              </a:lnSpc>
              <a:spcBef>
                <a:spcPts val="0"/>
              </a:spcBef>
              <a:spcAft>
                <a:spcPts val="0"/>
              </a:spcAft>
              <a:buClr>
                <a:srgbClr val="000000"/>
              </a:buClr>
              <a:buSzPts val="1800"/>
              <a:buFont typeface="Courier New"/>
              <a:buChar char="o"/>
            </a:pPr>
            <a:r>
              <a:rPr lang="en-US" sz="2400" b="0" i="0" u="none" strike="noStrike" cap="none" dirty="0">
                <a:solidFill>
                  <a:srgbClr val="000000"/>
                </a:solidFill>
                <a:latin typeface="Arial"/>
                <a:ea typeface="Arial"/>
                <a:cs typeface="Arial"/>
                <a:sym typeface="Arial"/>
              </a:rPr>
              <a:t>termogénesis digestiva</a:t>
            </a:r>
            <a:endParaRPr sz="1800" dirty="0"/>
          </a:p>
          <a:p>
            <a:pPr marL="0" marR="0" lvl="0" indent="0" algn="l" rtl="0">
              <a:lnSpc>
                <a:spcPct val="100000"/>
              </a:lnSpc>
              <a:spcBef>
                <a:spcPts val="1200"/>
              </a:spcBef>
              <a:spcAft>
                <a:spcPts val="0"/>
              </a:spcAft>
              <a:buNone/>
            </a:pPr>
            <a:endParaRPr sz="1100" b="0" i="0" u="none" strike="noStrike" cap="none" dirty="0">
              <a:solidFill>
                <a:srgbClr val="000000"/>
              </a:solidFill>
              <a:latin typeface="Arial"/>
              <a:ea typeface="Arial"/>
              <a:cs typeface="Arial"/>
              <a:sym typeface="Arial"/>
            </a:endParaRPr>
          </a:p>
        </p:txBody>
      </p:sp>
      <p:sp>
        <p:nvSpPr>
          <p:cNvPr id="112" name="Google Shape;112;p6"/>
          <p:cNvSpPr txBox="1"/>
          <p:nvPr/>
        </p:nvSpPr>
        <p:spPr>
          <a:xfrm>
            <a:off x="124692" y="112164"/>
            <a:ext cx="9890602" cy="914400"/>
          </a:xfrm>
          <a:prstGeom prst="rect">
            <a:avLst/>
          </a:prstGeom>
          <a:noFill/>
          <a:ln>
            <a:noFill/>
          </a:ln>
        </p:spPr>
        <p:txBody>
          <a:bodyPr spcFirstLastPara="1" wrap="square" lIns="90000" tIns="45000" rIns="90000" bIns="45000" anchor="t" anchorCtr="0">
            <a:noAutofit/>
          </a:bodyPr>
          <a:lstStyle/>
          <a:p>
            <a:pPr marL="0" marR="0" lvl="0" indent="0" algn="ctr" rtl="0">
              <a:lnSpc>
                <a:spcPct val="100000"/>
              </a:lnSpc>
              <a:spcBef>
                <a:spcPts val="0"/>
              </a:spcBef>
              <a:spcAft>
                <a:spcPts val="0"/>
              </a:spcAft>
              <a:buClr>
                <a:srgbClr val="E98E24"/>
              </a:buClr>
              <a:buSzPts val="2800"/>
              <a:buFont typeface="Arial"/>
              <a:buNone/>
            </a:pPr>
            <a:r>
              <a:rPr lang="en-US" sz="2800" b="0" i="0" u="none" strike="noStrike" cap="none" dirty="0">
                <a:solidFill>
                  <a:srgbClr val="E98E24"/>
                </a:solidFill>
                <a:latin typeface="Arial"/>
                <a:ea typeface="Arial"/>
                <a:cs typeface="Arial"/>
                <a:sym typeface="Arial"/>
              </a:rPr>
              <a:t>Balance energético: Ingesta vs. Gasto</a:t>
            </a:r>
            <a:endParaRPr dirty="0"/>
          </a:p>
        </p:txBody>
      </p:sp>
      <p:sp>
        <p:nvSpPr>
          <p:cNvPr id="2" name="Google Shape;111;p6">
            <a:extLst>
              <a:ext uri="{FF2B5EF4-FFF2-40B4-BE49-F238E27FC236}">
                <a16:creationId xmlns:a16="http://schemas.microsoft.com/office/drawing/2014/main" id="{340A38E1-51C4-9DA8-D0D4-4E418CD149A4}"/>
              </a:ext>
            </a:extLst>
          </p:cNvPr>
          <p:cNvSpPr txBox="1"/>
          <p:nvPr/>
        </p:nvSpPr>
        <p:spPr>
          <a:xfrm>
            <a:off x="921666" y="1209118"/>
            <a:ext cx="4374234" cy="2393850"/>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1800"/>
              <a:buFont typeface="Noto Sans Symbols"/>
              <a:buChar char="▪"/>
            </a:pPr>
            <a:r>
              <a:rPr lang="en-US" sz="2400" b="0" i="0" u="none" strike="noStrike" cap="none" dirty="0">
                <a:solidFill>
                  <a:srgbClr val="000000"/>
                </a:solidFill>
                <a:latin typeface="Arial"/>
                <a:ea typeface="Arial"/>
                <a:cs typeface="Arial"/>
                <a:sym typeface="Arial"/>
              </a:rPr>
              <a:t>La ingesta calórica procede de alimentos y bebidas</a:t>
            </a:r>
            <a:endParaRPr b="0" i="0" u="none" strike="noStrike" cap="none" dirty="0">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DB056386-3205-25A5-8924-7B638AB3B0B5}"/>
            </a:ext>
          </a:extLst>
        </p:cNvPr>
        <p:cNvGrpSpPr/>
        <p:nvPr/>
      </p:nvGrpSpPr>
      <p:grpSpPr>
        <a:xfrm>
          <a:off x="0" y="0"/>
          <a:ext cx="0" cy="0"/>
          <a:chOff x="0" y="0"/>
          <a:chExt cx="0" cy="0"/>
        </a:xfrm>
      </p:grpSpPr>
      <p:sp>
        <p:nvSpPr>
          <p:cNvPr id="105" name="Google Shape;105;p6">
            <a:extLst>
              <a:ext uri="{FF2B5EF4-FFF2-40B4-BE49-F238E27FC236}">
                <a16:creationId xmlns:a16="http://schemas.microsoft.com/office/drawing/2014/main" id="{E65D7382-8194-0B57-80B8-885D3CA9BED9}"/>
              </a:ext>
            </a:extLst>
          </p:cNvPr>
          <p:cNvSpPr txBox="1"/>
          <p:nvPr/>
        </p:nvSpPr>
        <p:spPr>
          <a:xfrm>
            <a:off x="715376" y="3747829"/>
            <a:ext cx="9074825" cy="542127"/>
          </a:xfrm>
          <a:prstGeom prst="rect">
            <a:avLst/>
          </a:prstGeom>
          <a:noFill/>
          <a:ln>
            <a:noFill/>
          </a:ln>
        </p:spPr>
        <p:txBody>
          <a:bodyPr spcFirstLastPara="1" wrap="square" lIns="90000" tIns="45000" rIns="90000" bIns="45000" anchor="t" anchorCtr="0">
            <a:noAutofit/>
          </a:bodyPr>
          <a:lstStyle/>
          <a:p>
            <a:pPr marL="0" marR="0" lvl="0" indent="0" algn="ctr" rtl="0">
              <a:lnSpc>
                <a:spcPct val="100000"/>
              </a:lnSpc>
              <a:spcBef>
                <a:spcPts val="0"/>
              </a:spcBef>
              <a:spcAft>
                <a:spcPts val="0"/>
              </a:spcAft>
              <a:buNone/>
            </a:pPr>
            <a:r>
              <a:rPr lang="en-US" sz="2400" b="0" i="0" u="none" strike="noStrike" cap="none" dirty="0">
                <a:solidFill>
                  <a:srgbClr val="000000"/>
                </a:solidFill>
                <a:latin typeface="Arial"/>
                <a:ea typeface="Arial"/>
                <a:cs typeface="Arial"/>
                <a:sym typeface="Arial"/>
              </a:rPr>
              <a:t>Balance energético negativo: Energía introducida </a:t>
            </a:r>
            <a:r>
              <a:rPr lang="en-US" sz="2400" dirty="0"/>
              <a:t>&lt; </a:t>
            </a:r>
            <a:r>
              <a:rPr lang="en-US" sz="2400" b="0" i="0" u="none" strike="noStrike" cap="none" dirty="0">
                <a:solidFill>
                  <a:srgbClr val="000000"/>
                </a:solidFill>
                <a:latin typeface="Arial"/>
                <a:ea typeface="Arial"/>
                <a:cs typeface="Arial"/>
                <a:sym typeface="Arial"/>
              </a:rPr>
              <a:t>Energía consumida</a:t>
            </a:r>
            <a:endParaRPr dirty="0"/>
          </a:p>
        </p:txBody>
      </p:sp>
      <p:sp>
        <p:nvSpPr>
          <p:cNvPr id="106" name="Google Shape;106;p6">
            <a:extLst>
              <a:ext uri="{FF2B5EF4-FFF2-40B4-BE49-F238E27FC236}">
                <a16:creationId xmlns:a16="http://schemas.microsoft.com/office/drawing/2014/main" id="{79598EFD-CFE9-3377-0156-276EA8339549}"/>
              </a:ext>
            </a:extLst>
          </p:cNvPr>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107" name="Google Shape;107;p6">
            <a:extLst>
              <a:ext uri="{FF2B5EF4-FFF2-40B4-BE49-F238E27FC236}">
                <a16:creationId xmlns:a16="http://schemas.microsoft.com/office/drawing/2014/main" id="{9068CB36-6784-5505-E25C-A311A0CD740F}"/>
              </a:ext>
            </a:extLst>
          </p:cNvPr>
          <p:cNvPicPr preferRelativeResize="0"/>
          <p:nvPr/>
        </p:nvPicPr>
        <p:blipFill rotWithShape="1">
          <a:blip r:embed="rId3">
            <a:alphaModFix/>
          </a:blip>
          <a:srcRect/>
          <a:stretch/>
        </p:blipFill>
        <p:spPr>
          <a:xfrm>
            <a:off x="677880" y="4572000"/>
            <a:ext cx="922320" cy="914400"/>
          </a:xfrm>
          <a:prstGeom prst="rect">
            <a:avLst/>
          </a:prstGeom>
          <a:noFill/>
          <a:ln>
            <a:noFill/>
          </a:ln>
        </p:spPr>
      </p:pic>
      <p:sp>
        <p:nvSpPr>
          <p:cNvPr id="108" name="Google Shape;108;p6">
            <a:extLst>
              <a:ext uri="{FF2B5EF4-FFF2-40B4-BE49-F238E27FC236}">
                <a16:creationId xmlns:a16="http://schemas.microsoft.com/office/drawing/2014/main" id="{649FE342-8562-F364-0C15-5028F61009CB}"/>
              </a:ext>
            </a:extLst>
          </p:cNvPr>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109" name="Google Shape;109;p6">
            <a:extLst>
              <a:ext uri="{FF2B5EF4-FFF2-40B4-BE49-F238E27FC236}">
                <a16:creationId xmlns:a16="http://schemas.microsoft.com/office/drawing/2014/main" id="{2698A2FF-5389-9E06-E5F8-F3E51DB91088}"/>
              </a:ext>
            </a:extLst>
          </p:cNvPr>
          <p:cNvPicPr preferRelativeResize="0"/>
          <p:nvPr/>
        </p:nvPicPr>
        <p:blipFill rotWithShape="1">
          <a:blip r:embed="rId4">
            <a:alphaModFix/>
          </a:blip>
          <a:srcRect/>
          <a:stretch/>
        </p:blipFill>
        <p:spPr>
          <a:xfrm>
            <a:off x="8109000" y="5182560"/>
            <a:ext cx="1622880" cy="361440"/>
          </a:xfrm>
          <a:prstGeom prst="rect">
            <a:avLst/>
          </a:prstGeom>
          <a:noFill/>
          <a:ln>
            <a:noFill/>
          </a:ln>
        </p:spPr>
      </p:pic>
      <p:sp>
        <p:nvSpPr>
          <p:cNvPr id="110" name="Google Shape;110;p6">
            <a:extLst>
              <a:ext uri="{FF2B5EF4-FFF2-40B4-BE49-F238E27FC236}">
                <a16:creationId xmlns:a16="http://schemas.microsoft.com/office/drawing/2014/main" id="{BC8CF5C9-EA9C-95A2-7F24-BD0E7167190B}"/>
              </a:ext>
            </a:extLst>
          </p:cNvPr>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111" name="Google Shape;111;p6">
            <a:extLst>
              <a:ext uri="{FF2B5EF4-FFF2-40B4-BE49-F238E27FC236}">
                <a16:creationId xmlns:a16="http://schemas.microsoft.com/office/drawing/2014/main" id="{592616D2-623F-9909-3393-3D54A14F254B}"/>
              </a:ext>
            </a:extLst>
          </p:cNvPr>
          <p:cNvSpPr txBox="1"/>
          <p:nvPr/>
        </p:nvSpPr>
        <p:spPr>
          <a:xfrm>
            <a:off x="457199" y="1071837"/>
            <a:ext cx="7096992" cy="2714119"/>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1200"/>
              </a:spcBef>
              <a:spcAft>
                <a:spcPts val="0"/>
              </a:spcAft>
              <a:buClr>
                <a:srgbClr val="000000"/>
              </a:buClr>
              <a:buSzPts val="1800"/>
              <a:buFont typeface="Wingdings" panose="05000000000000000000" pitchFamily="2" charset="2"/>
              <a:buChar char="§"/>
            </a:pPr>
            <a:r>
              <a:rPr lang="en-US" sz="1800" b="0" i="0" u="none" strike="noStrike" cap="none" dirty="0">
                <a:solidFill>
                  <a:srgbClr val="000000"/>
                </a:solidFill>
                <a:latin typeface="Arial"/>
                <a:ea typeface="Arial"/>
                <a:cs typeface="Arial"/>
                <a:sym typeface="Arial"/>
              </a:rPr>
              <a:t>El consumo supera la ingesta → activación de los mecanismos de emergencia</a:t>
            </a:r>
            <a:endParaRPr dirty="0"/>
          </a:p>
          <a:p>
            <a:pPr marL="285750" marR="0" lvl="0" indent="-285750" algn="l" rtl="0">
              <a:lnSpc>
                <a:spcPct val="100000"/>
              </a:lnSpc>
              <a:spcBef>
                <a:spcPts val="1200"/>
              </a:spcBef>
              <a:spcAft>
                <a:spcPts val="0"/>
              </a:spcAft>
              <a:buClr>
                <a:srgbClr val="000000"/>
              </a:buClr>
              <a:buSzPts val="1800"/>
              <a:buFont typeface="Wingdings" panose="05000000000000000000" pitchFamily="2" charset="2"/>
              <a:buChar char="§"/>
            </a:pPr>
            <a:r>
              <a:rPr lang="en-US" sz="1800" dirty="0"/>
              <a:t>Consecuencias de la deficiencia energética:</a:t>
            </a:r>
            <a:endParaRPr sz="1800" dirty="0"/>
          </a:p>
          <a:p>
            <a:pPr marL="625475" marR="0" lvl="0" indent="-285750" algn="l" rtl="0">
              <a:lnSpc>
                <a:spcPct val="100000"/>
              </a:lnSpc>
              <a:spcBef>
                <a:spcPts val="0"/>
              </a:spcBef>
              <a:spcAft>
                <a:spcPts val="0"/>
              </a:spcAft>
              <a:buClr>
                <a:srgbClr val="000000"/>
              </a:buClr>
              <a:buSzPts val="1800"/>
              <a:buFont typeface="Courier New"/>
              <a:buChar char="o"/>
            </a:pPr>
            <a:r>
              <a:rPr lang="en-US" sz="1800" dirty="0"/>
              <a:t>pérdida de masa muscular</a:t>
            </a:r>
            <a:endParaRPr sz="1800" dirty="0"/>
          </a:p>
          <a:p>
            <a:pPr marL="625475" marR="0" lvl="0" indent="-285750" algn="l" rtl="0">
              <a:lnSpc>
                <a:spcPct val="100000"/>
              </a:lnSpc>
              <a:spcBef>
                <a:spcPts val="0"/>
              </a:spcBef>
              <a:spcAft>
                <a:spcPts val="0"/>
              </a:spcAft>
              <a:buClr>
                <a:srgbClr val="000000"/>
              </a:buClr>
              <a:buSzPts val="1800"/>
              <a:buFont typeface="Courier New"/>
              <a:buChar char="o"/>
            </a:pPr>
            <a:r>
              <a:rPr lang="en-US" sz="1800" dirty="0"/>
              <a:t>ralentización metabólica</a:t>
            </a:r>
            <a:endParaRPr sz="1800" dirty="0"/>
          </a:p>
          <a:p>
            <a:pPr marL="625475" marR="0" lvl="0" indent="-285750" algn="l" rtl="0">
              <a:lnSpc>
                <a:spcPct val="100000"/>
              </a:lnSpc>
              <a:spcBef>
                <a:spcPts val="0"/>
              </a:spcBef>
              <a:spcAft>
                <a:spcPts val="0"/>
              </a:spcAft>
              <a:buClr>
                <a:srgbClr val="000000"/>
              </a:buClr>
              <a:buSzPts val="1800"/>
              <a:buFont typeface="Courier New"/>
              <a:buChar char="o"/>
            </a:pPr>
            <a:r>
              <a:rPr lang="en-US" sz="1800" dirty="0"/>
              <a:t>deterioro de las funciones fisiológicas</a:t>
            </a:r>
            <a:endParaRPr sz="1800" dirty="0"/>
          </a:p>
          <a:p>
            <a:pPr marL="285750" marR="0" lvl="0" indent="-215900" algn="l" rtl="0">
              <a:lnSpc>
                <a:spcPct val="100000"/>
              </a:lnSpc>
              <a:spcBef>
                <a:spcPts val="0"/>
              </a:spcBef>
              <a:spcAft>
                <a:spcPts val="0"/>
              </a:spcAft>
              <a:buClr>
                <a:schemeClr val="dk1"/>
              </a:buClr>
              <a:buSzPts val="1100"/>
              <a:buFont typeface="Noto Sans Symbols"/>
              <a:buNone/>
            </a:pPr>
            <a:endParaRPr sz="1100" b="0" i="0" u="none" strike="noStrike" cap="none" dirty="0">
              <a:solidFill>
                <a:srgbClr val="000000"/>
              </a:solidFill>
              <a:latin typeface="Arial"/>
              <a:ea typeface="Arial"/>
              <a:cs typeface="Arial"/>
              <a:sym typeface="Arial"/>
            </a:endParaRPr>
          </a:p>
          <a:p>
            <a:pPr marL="0" marR="0" lvl="0" indent="0" algn="l" rtl="0">
              <a:lnSpc>
                <a:spcPct val="100000"/>
              </a:lnSpc>
              <a:spcBef>
                <a:spcPts val="1200"/>
              </a:spcBef>
              <a:spcAft>
                <a:spcPts val="0"/>
              </a:spcAft>
              <a:buNone/>
            </a:pPr>
            <a:endParaRPr sz="1100" b="0" i="0" u="none" strike="noStrike" cap="none" dirty="0">
              <a:solidFill>
                <a:srgbClr val="000000"/>
              </a:solidFill>
              <a:latin typeface="Arial"/>
              <a:ea typeface="Arial"/>
              <a:cs typeface="Arial"/>
              <a:sym typeface="Arial"/>
            </a:endParaRPr>
          </a:p>
        </p:txBody>
      </p:sp>
      <p:sp>
        <p:nvSpPr>
          <p:cNvPr id="112" name="Google Shape;112;p6">
            <a:extLst>
              <a:ext uri="{FF2B5EF4-FFF2-40B4-BE49-F238E27FC236}">
                <a16:creationId xmlns:a16="http://schemas.microsoft.com/office/drawing/2014/main" id="{061D3AE5-D4A2-0438-A04A-49D356A9F963}"/>
              </a:ext>
            </a:extLst>
          </p:cNvPr>
          <p:cNvSpPr txBox="1"/>
          <p:nvPr/>
        </p:nvSpPr>
        <p:spPr>
          <a:xfrm>
            <a:off x="457199" y="112164"/>
            <a:ext cx="6363300" cy="914400"/>
          </a:xfrm>
          <a:prstGeom prst="rect">
            <a:avLst/>
          </a:prstGeom>
          <a:noFill/>
          <a:ln>
            <a:noFill/>
          </a:ln>
        </p:spPr>
        <p:txBody>
          <a:bodyPr spcFirstLastPara="1" wrap="square" lIns="90000" tIns="45000" rIns="90000" bIns="45000" anchor="t" anchorCtr="0">
            <a:noAutofit/>
          </a:bodyPr>
          <a:lstStyle/>
          <a:p>
            <a:pPr marL="0" marR="0" lvl="0" indent="0" algn="ctr" rtl="0">
              <a:lnSpc>
                <a:spcPct val="100000"/>
              </a:lnSpc>
              <a:spcBef>
                <a:spcPts val="0"/>
              </a:spcBef>
              <a:spcAft>
                <a:spcPts val="0"/>
              </a:spcAft>
              <a:buClr>
                <a:srgbClr val="E98E24"/>
              </a:buClr>
              <a:buSzPts val="2800"/>
              <a:buFont typeface="Arial"/>
              <a:buNone/>
            </a:pPr>
            <a:r>
              <a:rPr lang="en-US" sz="2800" b="0" i="0" u="none" strike="noStrike" cap="none" dirty="0">
                <a:solidFill>
                  <a:srgbClr val="E98E24"/>
                </a:solidFill>
                <a:latin typeface="Arial"/>
                <a:ea typeface="Arial"/>
                <a:cs typeface="Arial"/>
                <a:sym typeface="Arial"/>
              </a:rPr>
              <a:t>Balance energético negativo</a:t>
            </a:r>
            <a:endParaRPr dirty="0"/>
          </a:p>
        </p:txBody>
      </p:sp>
      <p:pic>
        <p:nvPicPr>
          <p:cNvPr id="113" name="Google Shape;113;p6" descr="Does Exercise Help You Lose More Weight? - Weight Loss Resources">
            <a:extLst>
              <a:ext uri="{FF2B5EF4-FFF2-40B4-BE49-F238E27FC236}">
                <a16:creationId xmlns:a16="http://schemas.microsoft.com/office/drawing/2014/main" id="{3507E3F9-1244-E6E5-9831-822C1B5CABD3}"/>
              </a:ext>
            </a:extLst>
          </p:cNvPr>
          <p:cNvPicPr preferRelativeResize="0"/>
          <p:nvPr/>
        </p:nvPicPr>
        <p:blipFill rotWithShape="1">
          <a:blip r:embed="rId5">
            <a:alphaModFix/>
          </a:blip>
          <a:srcRect/>
          <a:stretch/>
        </p:blipFill>
        <p:spPr>
          <a:xfrm>
            <a:off x="6820619" y="0"/>
            <a:ext cx="2969583" cy="1963896"/>
          </a:xfrm>
          <a:prstGeom prst="rect">
            <a:avLst/>
          </a:prstGeom>
          <a:noFill/>
          <a:ln>
            <a:noFill/>
          </a:ln>
        </p:spPr>
      </p:pic>
    </p:spTree>
    <p:extLst>
      <p:ext uri="{BB962C8B-B14F-4D97-AF65-F5344CB8AC3E}">
        <p14:creationId xmlns:p14="http://schemas.microsoft.com/office/powerpoint/2010/main" val="29498777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7"/>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120" name="Google Shape;120;p7"/>
          <p:cNvPicPr preferRelativeResize="0"/>
          <p:nvPr/>
        </p:nvPicPr>
        <p:blipFill rotWithShape="1">
          <a:blip r:embed="rId3">
            <a:alphaModFix/>
          </a:blip>
          <a:srcRect/>
          <a:stretch/>
        </p:blipFill>
        <p:spPr>
          <a:xfrm>
            <a:off x="677880" y="4572000"/>
            <a:ext cx="922320" cy="914400"/>
          </a:xfrm>
          <a:prstGeom prst="rect">
            <a:avLst/>
          </a:prstGeom>
          <a:noFill/>
          <a:ln>
            <a:noFill/>
          </a:ln>
        </p:spPr>
      </p:pic>
      <p:sp>
        <p:nvSpPr>
          <p:cNvPr id="121" name="Google Shape;121;p7"/>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122" name="Google Shape;122;p7"/>
          <p:cNvPicPr preferRelativeResize="0"/>
          <p:nvPr/>
        </p:nvPicPr>
        <p:blipFill rotWithShape="1">
          <a:blip r:embed="rId4">
            <a:alphaModFix/>
          </a:blip>
          <a:srcRect/>
          <a:stretch/>
        </p:blipFill>
        <p:spPr>
          <a:xfrm>
            <a:off x="8109000" y="5182560"/>
            <a:ext cx="1622880" cy="361440"/>
          </a:xfrm>
          <a:prstGeom prst="rect">
            <a:avLst/>
          </a:prstGeom>
          <a:noFill/>
          <a:ln>
            <a:noFill/>
          </a:ln>
        </p:spPr>
      </p:pic>
      <p:sp>
        <p:nvSpPr>
          <p:cNvPr id="123" name="Google Shape;123;p7"/>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124" name="Google Shape;124;p7"/>
          <p:cNvSpPr txBox="1"/>
          <p:nvPr/>
        </p:nvSpPr>
        <p:spPr>
          <a:xfrm>
            <a:off x="99724" y="802314"/>
            <a:ext cx="6483054" cy="5684683"/>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None/>
            </a:pPr>
            <a:r>
              <a:rPr lang="en-US" sz="1800" b="1" i="0" u="none" strike="noStrike" cap="none" dirty="0">
                <a:solidFill>
                  <a:srgbClr val="000000"/>
                </a:solidFill>
                <a:latin typeface="Arial"/>
                <a:ea typeface="Arial"/>
                <a:cs typeface="Arial"/>
                <a:sym typeface="Arial"/>
              </a:rPr>
              <a:t>Hambre biológica</a:t>
            </a:r>
            <a:r>
              <a:rPr lang="en-US" sz="1800" b="0" i="0" u="none" strike="noStrike" cap="none" dirty="0">
                <a:solidFill>
                  <a:srgbClr val="000000"/>
                </a:solidFill>
                <a:latin typeface="Arial"/>
                <a:ea typeface="Arial"/>
                <a:cs typeface="Arial"/>
                <a:sym typeface="Arial"/>
              </a:rPr>
              <a:t>:</a:t>
            </a:r>
            <a:endParaRPr sz="1800" b="0" i="0" u="none" strike="noStrike" cap="none" dirty="0">
              <a:solidFill>
                <a:srgbClr val="000000"/>
              </a:solidFill>
              <a:latin typeface="Arial"/>
              <a:ea typeface="Arial"/>
              <a:cs typeface="Arial"/>
              <a:sym typeface="Arial"/>
            </a:endParaRPr>
          </a:p>
          <a:p>
            <a:pPr marL="342900" marR="0" lvl="0" indent="-342900" algn="l" rtl="0">
              <a:lnSpc>
                <a:spcPct val="100000"/>
              </a:lnSpc>
              <a:spcBef>
                <a:spcPts val="1200"/>
              </a:spcBef>
              <a:spcAft>
                <a:spcPts val="0"/>
              </a:spcAft>
              <a:buClr>
                <a:srgbClr val="000000"/>
              </a:buClr>
              <a:buSzPts val="1800"/>
              <a:buFont typeface="Arial"/>
              <a:buChar char="•"/>
            </a:pPr>
            <a:r>
              <a:rPr lang="en-US" sz="1800" b="0" i="0" u="none" strike="noStrike" cap="none" dirty="0">
                <a:solidFill>
                  <a:srgbClr val="000000"/>
                </a:solidFill>
                <a:latin typeface="Arial"/>
                <a:ea typeface="Arial"/>
                <a:cs typeface="Arial"/>
                <a:sym typeface="Arial"/>
              </a:rPr>
              <a:t>Regulación interna de las necesidades corporales</a:t>
            </a:r>
            <a:endParaRPr sz="1800" dirty="0"/>
          </a:p>
          <a:p>
            <a:pPr marL="342900" indent="-342900">
              <a:buSzPts val="1800"/>
              <a:buFont typeface="Arial"/>
              <a:buChar char="•"/>
            </a:pPr>
            <a:r>
              <a:rPr lang="en-US" sz="1800" b="0" i="0" u="none" strike="noStrike" cap="none" dirty="0">
                <a:solidFill>
                  <a:srgbClr val="000000"/>
                </a:solidFill>
                <a:latin typeface="Arial"/>
                <a:ea typeface="Arial"/>
                <a:cs typeface="Arial"/>
                <a:sym typeface="Arial"/>
              </a:rPr>
              <a:t>Fisiología del organismo que señala cuándo es necesario comer para mantener el equilibrio energético. </a:t>
            </a:r>
          </a:p>
          <a:p>
            <a:pPr>
              <a:buSzPts val="1800"/>
            </a:pPr>
            <a:r>
              <a:rPr lang="en-US" sz="1800" dirty="0"/>
              <a:t>(</a:t>
            </a:r>
            <a:r>
              <a:rPr lang="en-US" sz="1800" b="1" dirty="0"/>
              <a:t>Corteza prefrontal</a:t>
            </a:r>
            <a:r>
              <a:rPr lang="en-US" sz="1800" dirty="0"/>
              <a:t>: decisiones conscientes sobre la comida)</a:t>
            </a:r>
          </a:p>
          <a:p>
            <a:pPr marL="342900" marR="0" lvl="0" indent="-342900" algn="l" rtl="0">
              <a:lnSpc>
                <a:spcPct val="100000"/>
              </a:lnSpc>
              <a:spcBef>
                <a:spcPts val="0"/>
              </a:spcBef>
              <a:spcAft>
                <a:spcPts val="0"/>
              </a:spcAft>
              <a:buClr>
                <a:srgbClr val="000000"/>
              </a:buClr>
              <a:buSzPts val="1800"/>
              <a:buFont typeface="Arial"/>
              <a:buChar char="•"/>
            </a:pPr>
            <a:endParaRPr sz="1800" dirty="0"/>
          </a:p>
          <a:p>
            <a:pPr marL="0" marR="0" lvl="0" indent="0" algn="l" rtl="0">
              <a:lnSpc>
                <a:spcPct val="100000"/>
              </a:lnSpc>
              <a:spcBef>
                <a:spcPts val="1200"/>
              </a:spcBef>
              <a:spcAft>
                <a:spcPts val="0"/>
              </a:spcAft>
              <a:buNone/>
            </a:pPr>
            <a:r>
              <a:rPr lang="en-US" sz="1800" b="1" i="0" u="none" strike="noStrike" cap="none" dirty="0">
                <a:solidFill>
                  <a:srgbClr val="000000"/>
                </a:solidFill>
                <a:latin typeface="Arial"/>
                <a:ea typeface="Arial"/>
                <a:cs typeface="Arial"/>
                <a:sym typeface="Arial"/>
              </a:rPr>
              <a:t>Hambre hedónica</a:t>
            </a:r>
            <a:r>
              <a:rPr lang="en-US" sz="1800" b="0" i="0" u="none" strike="noStrike" cap="none" dirty="0">
                <a:solidFill>
                  <a:srgbClr val="000000"/>
                </a:solidFill>
                <a:latin typeface="Arial"/>
                <a:ea typeface="Arial"/>
                <a:cs typeface="Arial"/>
                <a:sym typeface="Arial"/>
              </a:rPr>
              <a:t>:</a:t>
            </a:r>
            <a:endParaRPr sz="1800" dirty="0"/>
          </a:p>
          <a:p>
            <a:pPr marL="342900" marR="0" lvl="0" indent="-342900" algn="l" rtl="0">
              <a:lnSpc>
                <a:spcPct val="100000"/>
              </a:lnSpc>
              <a:spcBef>
                <a:spcPts val="1200"/>
              </a:spcBef>
              <a:spcAft>
                <a:spcPts val="0"/>
              </a:spcAft>
              <a:buClr>
                <a:srgbClr val="000000"/>
              </a:buClr>
              <a:buSzPts val="1800"/>
              <a:buFont typeface="Arial"/>
              <a:buChar char="•"/>
            </a:pPr>
            <a:r>
              <a:rPr lang="en-US" sz="1800" b="0" i="0" u="none" strike="noStrike" cap="none" dirty="0">
                <a:solidFill>
                  <a:srgbClr val="000000"/>
                </a:solidFill>
                <a:latin typeface="Arial"/>
                <a:ea typeface="Arial"/>
                <a:cs typeface="Arial"/>
                <a:sym typeface="Arial"/>
              </a:rPr>
              <a:t>Deseo de comer por placer, no por necesidad</a:t>
            </a:r>
            <a:endParaRPr sz="1800" dirty="0"/>
          </a:p>
          <a:p>
            <a:pPr marL="342900" indent="-342900">
              <a:buSzPts val="1800"/>
              <a:buFont typeface="Arial"/>
              <a:buChar char="•"/>
            </a:pPr>
            <a:r>
              <a:rPr lang="en-US" sz="1800" b="0" i="0" u="none" strike="noStrike" cap="none" dirty="0">
                <a:solidFill>
                  <a:srgbClr val="000000"/>
                </a:solidFill>
                <a:latin typeface="Arial"/>
                <a:ea typeface="Arial"/>
                <a:cs typeface="Arial"/>
                <a:sym typeface="Arial"/>
              </a:rPr>
              <a:t>Influencia de factores psicológicos y ambientales (emociones, estrés, contexto social</a:t>
            </a:r>
            <a:r>
              <a:rPr lang="en-US" sz="1800" b="1" dirty="0"/>
              <a:t>) </a:t>
            </a:r>
          </a:p>
          <a:p>
            <a:pPr>
              <a:buSzPts val="1800"/>
            </a:pPr>
            <a:r>
              <a:rPr lang="en-US" sz="1800" b="1" dirty="0"/>
              <a:t>(Sistema Límbico</a:t>
            </a:r>
            <a:r>
              <a:rPr lang="en-US" sz="1800" dirty="0"/>
              <a:t>: regula las emociones y el placer relacionados con la comida)</a:t>
            </a:r>
          </a:p>
          <a:p>
            <a:pPr marL="342900" marR="0" lvl="0" indent="-342900" algn="l" rtl="0">
              <a:lnSpc>
                <a:spcPct val="100000"/>
              </a:lnSpc>
              <a:spcBef>
                <a:spcPts val="0"/>
              </a:spcBef>
              <a:spcAft>
                <a:spcPts val="0"/>
              </a:spcAft>
              <a:buClr>
                <a:srgbClr val="000000"/>
              </a:buClr>
              <a:buSzPts val="1800"/>
              <a:buFont typeface="Arial"/>
              <a:buChar char="•"/>
            </a:pPr>
            <a:endParaRPr dirty="0"/>
          </a:p>
        </p:txBody>
      </p:sp>
      <p:sp>
        <p:nvSpPr>
          <p:cNvPr id="125" name="Google Shape;125;p7"/>
          <p:cNvSpPr txBox="1"/>
          <p:nvPr/>
        </p:nvSpPr>
        <p:spPr>
          <a:xfrm>
            <a:off x="457199" y="93606"/>
            <a:ext cx="9507683" cy="914400"/>
          </a:xfrm>
          <a:prstGeom prst="rect">
            <a:avLst/>
          </a:prstGeom>
          <a:noFill/>
          <a:ln>
            <a:noFill/>
          </a:ln>
        </p:spPr>
        <p:txBody>
          <a:bodyPr spcFirstLastPara="1" wrap="square" lIns="90000" tIns="45000" rIns="90000" bIns="45000" anchor="t" anchorCtr="0">
            <a:noAutofit/>
          </a:bodyPr>
          <a:lstStyle/>
          <a:p>
            <a:pPr marL="0" marR="0" lvl="0" indent="0" algn="ctr" rtl="0">
              <a:lnSpc>
                <a:spcPct val="100000"/>
              </a:lnSpc>
              <a:spcBef>
                <a:spcPts val="0"/>
              </a:spcBef>
              <a:spcAft>
                <a:spcPts val="0"/>
              </a:spcAft>
              <a:buClr>
                <a:srgbClr val="E98E24"/>
              </a:buClr>
              <a:buSzPts val="2800"/>
              <a:buFont typeface="Arial"/>
              <a:buNone/>
            </a:pPr>
            <a:r>
              <a:rPr lang="en-US" sz="2800" b="0" i="0" u="none" strike="noStrike" cap="none" dirty="0">
                <a:solidFill>
                  <a:srgbClr val="E98E24"/>
                </a:solidFill>
                <a:latin typeface="Arial"/>
                <a:ea typeface="Arial"/>
                <a:cs typeface="Arial"/>
                <a:sym typeface="Arial"/>
              </a:rPr>
              <a:t>Homeostasis vs. Hedonismo</a:t>
            </a:r>
            <a:endParaRPr dirty="0"/>
          </a:p>
        </p:txBody>
      </p:sp>
      <p:pic>
        <p:nvPicPr>
          <p:cNvPr id="126" name="Google Shape;126;p7" descr="The Science of Yoga, Part 5: Yoga and the Brain Systems - Integral Yoga®  Magazine"/>
          <p:cNvPicPr preferRelativeResize="0"/>
          <p:nvPr/>
        </p:nvPicPr>
        <p:blipFill rotWithShape="1">
          <a:blip r:embed="rId5">
            <a:alphaModFix/>
          </a:blip>
          <a:srcRect l="3923" r="3923"/>
          <a:stretch/>
        </p:blipFill>
        <p:spPr>
          <a:xfrm>
            <a:off x="6582778" y="1431812"/>
            <a:ext cx="3463160" cy="2348795"/>
          </a:xfrm>
          <a:prstGeom prst="rect">
            <a:avLst/>
          </a:prstGeom>
          <a:noFill/>
          <a:ln>
            <a:noFill/>
          </a:ln>
        </p:spPr>
      </p:pic>
      <p:sp>
        <p:nvSpPr>
          <p:cNvPr id="127" name="Google Shape;127;p7"/>
          <p:cNvSpPr txBox="1"/>
          <p:nvPr/>
        </p:nvSpPr>
        <p:spPr>
          <a:xfrm>
            <a:off x="5625700" y="2961276"/>
            <a:ext cx="4106180" cy="1836520"/>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1200"/>
              </a:spcBef>
              <a:spcAft>
                <a:spcPts val="0"/>
              </a:spcAft>
              <a:buClr>
                <a:srgbClr val="000000"/>
              </a:buClr>
              <a:buSzPts val="2000"/>
              <a:buFont typeface="Noto Sans Symbols"/>
              <a:buChar char="⮚"/>
            </a:pP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pic>
        <p:nvPicPr>
          <p:cNvPr id="133" name="Google Shape;133;p8" descr="Hypothalamic-Pituitary-Adrenal (HPA) Axis | BioRender Science Templates"/>
          <p:cNvPicPr preferRelativeResize="0"/>
          <p:nvPr/>
        </p:nvPicPr>
        <p:blipFill rotWithShape="1">
          <a:blip r:embed="rId3">
            <a:alphaModFix/>
          </a:blip>
          <a:srcRect l="16867" t="19019" r="10097"/>
          <a:stretch/>
        </p:blipFill>
        <p:spPr>
          <a:xfrm>
            <a:off x="4455160" y="1098321"/>
            <a:ext cx="5339079" cy="4143783"/>
          </a:xfrm>
          <a:prstGeom prst="rect">
            <a:avLst/>
          </a:prstGeom>
          <a:noFill/>
          <a:ln>
            <a:noFill/>
          </a:ln>
        </p:spPr>
      </p:pic>
      <p:sp>
        <p:nvSpPr>
          <p:cNvPr id="134" name="Google Shape;134;p8"/>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135" name="Google Shape;135;p8"/>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136" name="Google Shape;136;p8"/>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137" name="Google Shape;137;p8"/>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138" name="Google Shape;138;p8"/>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139" name="Google Shape;139;p8"/>
          <p:cNvSpPr txBox="1"/>
          <p:nvPr/>
        </p:nvSpPr>
        <p:spPr>
          <a:xfrm>
            <a:off x="677880" y="1270793"/>
            <a:ext cx="3643626" cy="2436883"/>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El hipotálamo como centro regulador</a:t>
            </a:r>
            <a:endParaRPr/>
          </a:p>
          <a:p>
            <a:pPr marL="285750" marR="0" lvl="0" indent="-285750" algn="l" rtl="0">
              <a:lnSpc>
                <a:spcPct val="100000"/>
              </a:lnSpc>
              <a:spcBef>
                <a:spcPts val="120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Comunicación con las glándulas pituitaria y suprarrenal (HPA)</a:t>
            </a:r>
            <a:endParaRPr/>
          </a:p>
          <a:p>
            <a:pPr marL="285750" marR="0" lvl="0" indent="-285750" algn="l" rtl="0">
              <a:lnSpc>
                <a:spcPct val="100000"/>
              </a:lnSpc>
              <a:spcBef>
                <a:spcPts val="120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Impacto del estrés</a:t>
            </a:r>
            <a:endParaRPr sz="2000" b="0" i="0" u="none" strike="noStrike" cap="none">
              <a:solidFill>
                <a:srgbClr val="000000"/>
              </a:solidFill>
              <a:latin typeface="Arial"/>
              <a:ea typeface="Arial"/>
              <a:cs typeface="Arial"/>
              <a:sym typeface="Arial"/>
            </a:endParaRPr>
          </a:p>
        </p:txBody>
      </p:sp>
      <p:sp>
        <p:nvSpPr>
          <p:cNvPr id="140" name="Google Shape;140;p8"/>
          <p:cNvSpPr txBox="1"/>
          <p:nvPr/>
        </p:nvSpPr>
        <p:spPr>
          <a:xfrm>
            <a:off x="578848" y="267014"/>
            <a:ext cx="828540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La regulación del apetito y el papel del hipotálamo</a:t>
            </a:r>
            <a:endParaRPr/>
          </a:p>
        </p:txBody>
      </p:sp>
    </p:spTree>
  </p:cSld>
  <p:clrMapOvr>
    <a:masterClrMapping/>
  </p:clrMapOvr>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TotalTime>
  <Words>3659</Words>
  <Application>Microsoft Office PowerPoint</Application>
  <PresentationFormat>Personalizzato</PresentationFormat>
  <Paragraphs>247</Paragraphs>
  <Slides>27</Slides>
  <Notes>27</Notes>
  <HiddenSlides>0</HiddenSlides>
  <MMClips>0</MMClips>
  <ScaleCrop>false</ScaleCrop>
  <HeadingPairs>
    <vt:vector size="6" baseType="variant">
      <vt:variant>
        <vt:lpstr>Caratteri utilizzati</vt:lpstr>
      </vt:variant>
      <vt:variant>
        <vt:i4>5</vt:i4>
      </vt:variant>
      <vt:variant>
        <vt:lpstr>Tema</vt:lpstr>
      </vt:variant>
      <vt:variant>
        <vt:i4>1</vt:i4>
      </vt:variant>
      <vt:variant>
        <vt:lpstr>Titoli diapositive</vt:lpstr>
      </vt:variant>
      <vt:variant>
        <vt:i4>27</vt:i4>
      </vt:variant>
    </vt:vector>
  </HeadingPairs>
  <TitlesOfParts>
    <vt:vector size="33" baseType="lpstr">
      <vt:lpstr>Arial</vt:lpstr>
      <vt:lpstr>Courier New</vt:lpstr>
      <vt:lpstr>Noto Sans Symbols</vt:lpstr>
      <vt:lpstr>Times New Roman</vt:lpstr>
      <vt:lpstr>Wingdings</vt:lpstr>
      <vt:lpstr>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Dell</dc:creator>
  <cp:keywords>, docId:8169BA54B9DC4F3B091988DAD68F9C90</cp:keywords>
  <cp:lastModifiedBy>Marzia PP Boto</cp:lastModifiedBy>
  <cp:revision>7</cp:revision>
  <dcterms:created xsi:type="dcterms:W3CDTF">2025-02-21T17:30:07Z</dcterms:created>
  <dcterms:modified xsi:type="dcterms:W3CDTF">2025-04-28T13:37:53Z</dcterms:modified>
</cp:coreProperties>
</file>